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75" r:id="rId6"/>
    <p:sldId id="266" r:id="rId7"/>
    <p:sldId id="277" r:id="rId8"/>
    <p:sldId id="264" r:id="rId9"/>
    <p:sldId id="263" r:id="rId10"/>
    <p:sldId id="262" r:id="rId11"/>
    <p:sldId id="260" r:id="rId12"/>
    <p:sldId id="258" r:id="rId13"/>
    <p:sldId id="268" r:id="rId14"/>
    <p:sldId id="269" r:id="rId15"/>
    <p:sldId id="274" r:id="rId16"/>
    <p:sldId id="273" r:id="rId17"/>
    <p:sldId id="272" r:id="rId18"/>
    <p:sldId id="271" r:id="rId19"/>
    <p:sldId id="270" r:id="rId20"/>
    <p:sldId id="267" r:id="rId21"/>
    <p:sldId id="265" r:id="rId2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3" autoAdjust="0"/>
    <p:restoredTop sz="94660"/>
  </p:normalViewPr>
  <p:slideViewPr>
    <p:cSldViewPr snapToGrid="0">
      <p:cViewPr varScale="1">
        <p:scale>
          <a:sx n="76" d="100"/>
          <a:sy n="76" d="100"/>
        </p:scale>
        <p:origin x="-90" y="-7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smtClean="0"/>
              <a:t>Зразок заголовка</a:t>
            </a:r>
            <a:endParaRPr lang="uk-UA"/>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1B2C2689-B244-4D7A-A759-7315E017B41A}" type="datetimeFigureOut">
              <a:rPr lang="uk-UA" smtClean="0"/>
              <a:t>25.04.2023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F1D6A17-5885-4C1B-B7B8-192C1FFB3D89}" type="slidenum">
              <a:rPr lang="uk-UA" smtClean="0"/>
              <a:t>‹#›</a:t>
            </a:fld>
            <a:endParaRPr lang="uk-UA"/>
          </a:p>
        </p:txBody>
      </p:sp>
    </p:spTree>
    <p:extLst>
      <p:ext uri="{BB962C8B-B14F-4D97-AF65-F5344CB8AC3E}">
        <p14:creationId xmlns:p14="http://schemas.microsoft.com/office/powerpoint/2010/main" val="171246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1B2C2689-B244-4D7A-A759-7315E017B41A}" type="datetimeFigureOut">
              <a:rPr lang="uk-UA" smtClean="0"/>
              <a:t>25.04.2023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F1D6A17-5885-4C1B-B7B8-192C1FFB3D89}" type="slidenum">
              <a:rPr lang="uk-UA" smtClean="0"/>
              <a:t>‹#›</a:t>
            </a:fld>
            <a:endParaRPr lang="uk-UA"/>
          </a:p>
        </p:txBody>
      </p:sp>
    </p:spTree>
    <p:extLst>
      <p:ext uri="{BB962C8B-B14F-4D97-AF65-F5344CB8AC3E}">
        <p14:creationId xmlns:p14="http://schemas.microsoft.com/office/powerpoint/2010/main" val="8750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1B2C2689-B244-4D7A-A759-7315E017B41A}" type="datetimeFigureOut">
              <a:rPr lang="uk-UA" smtClean="0"/>
              <a:t>25.04.2023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F1D6A17-5885-4C1B-B7B8-192C1FFB3D89}" type="slidenum">
              <a:rPr lang="uk-UA" smtClean="0"/>
              <a:t>‹#›</a:t>
            </a:fld>
            <a:endParaRPr lang="uk-UA"/>
          </a:p>
        </p:txBody>
      </p:sp>
    </p:spTree>
    <p:extLst>
      <p:ext uri="{BB962C8B-B14F-4D97-AF65-F5344CB8AC3E}">
        <p14:creationId xmlns:p14="http://schemas.microsoft.com/office/powerpoint/2010/main" val="272593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1B2C2689-B244-4D7A-A759-7315E017B41A}" type="datetimeFigureOut">
              <a:rPr lang="uk-UA" smtClean="0"/>
              <a:t>25.04.2023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F1D6A17-5885-4C1B-B7B8-192C1FFB3D89}" type="slidenum">
              <a:rPr lang="uk-UA" smtClean="0"/>
              <a:t>‹#›</a:t>
            </a:fld>
            <a:endParaRPr lang="uk-UA"/>
          </a:p>
        </p:txBody>
      </p:sp>
    </p:spTree>
    <p:extLst>
      <p:ext uri="{BB962C8B-B14F-4D97-AF65-F5344CB8AC3E}">
        <p14:creationId xmlns:p14="http://schemas.microsoft.com/office/powerpoint/2010/main" val="3078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smtClean="0"/>
              <a:t>Зразок заголовка</a:t>
            </a:r>
            <a:endParaRPr lang="uk-UA"/>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1B2C2689-B244-4D7A-A759-7315E017B41A}" type="datetimeFigureOut">
              <a:rPr lang="uk-UA" smtClean="0"/>
              <a:t>25.04.2023</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BF1D6A17-5885-4C1B-B7B8-192C1FFB3D89}" type="slidenum">
              <a:rPr lang="uk-UA" smtClean="0"/>
              <a:t>‹#›</a:t>
            </a:fld>
            <a:endParaRPr lang="uk-UA"/>
          </a:p>
        </p:txBody>
      </p:sp>
    </p:spTree>
    <p:extLst>
      <p:ext uri="{BB962C8B-B14F-4D97-AF65-F5344CB8AC3E}">
        <p14:creationId xmlns:p14="http://schemas.microsoft.com/office/powerpoint/2010/main" val="1338659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838200" y="1825625"/>
            <a:ext cx="5181600" cy="435133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6172200" y="1825625"/>
            <a:ext cx="5181600" cy="435133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1B2C2689-B244-4D7A-A759-7315E017B41A}" type="datetimeFigureOut">
              <a:rPr lang="uk-UA" smtClean="0"/>
              <a:t>25.04.2023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BF1D6A17-5885-4C1B-B7B8-192C1FFB3D89}" type="slidenum">
              <a:rPr lang="uk-UA" smtClean="0"/>
              <a:t>‹#›</a:t>
            </a:fld>
            <a:endParaRPr lang="uk-UA"/>
          </a:p>
        </p:txBody>
      </p:sp>
    </p:spTree>
    <p:extLst>
      <p:ext uri="{BB962C8B-B14F-4D97-AF65-F5344CB8AC3E}">
        <p14:creationId xmlns:p14="http://schemas.microsoft.com/office/powerpoint/2010/main" val="95885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smtClean="0"/>
              <a:t>Зразок заголовка</a:t>
            </a:r>
            <a:endParaRPr lang="uk-UA"/>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1B2C2689-B244-4D7A-A759-7315E017B41A}" type="datetimeFigureOut">
              <a:rPr lang="uk-UA" smtClean="0"/>
              <a:t>25.04.2023</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BF1D6A17-5885-4C1B-B7B8-192C1FFB3D89}" type="slidenum">
              <a:rPr lang="uk-UA" smtClean="0"/>
              <a:t>‹#›</a:t>
            </a:fld>
            <a:endParaRPr lang="uk-UA"/>
          </a:p>
        </p:txBody>
      </p:sp>
    </p:spTree>
    <p:extLst>
      <p:ext uri="{BB962C8B-B14F-4D97-AF65-F5344CB8AC3E}">
        <p14:creationId xmlns:p14="http://schemas.microsoft.com/office/powerpoint/2010/main" val="2828794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1B2C2689-B244-4D7A-A759-7315E017B41A}" type="datetimeFigureOut">
              <a:rPr lang="uk-UA" smtClean="0"/>
              <a:t>25.04.2023</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BF1D6A17-5885-4C1B-B7B8-192C1FFB3D89}" type="slidenum">
              <a:rPr lang="uk-UA" smtClean="0"/>
              <a:t>‹#›</a:t>
            </a:fld>
            <a:endParaRPr lang="uk-UA"/>
          </a:p>
        </p:txBody>
      </p:sp>
    </p:spTree>
    <p:extLst>
      <p:ext uri="{BB962C8B-B14F-4D97-AF65-F5344CB8AC3E}">
        <p14:creationId xmlns:p14="http://schemas.microsoft.com/office/powerpoint/2010/main" val="276709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1B2C2689-B244-4D7A-A759-7315E017B41A}" type="datetimeFigureOut">
              <a:rPr lang="uk-UA" smtClean="0"/>
              <a:t>25.04.2023</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BF1D6A17-5885-4C1B-B7B8-192C1FFB3D89}" type="slidenum">
              <a:rPr lang="uk-UA" smtClean="0"/>
              <a:t>‹#›</a:t>
            </a:fld>
            <a:endParaRPr lang="uk-UA"/>
          </a:p>
        </p:txBody>
      </p:sp>
    </p:spTree>
    <p:extLst>
      <p:ext uri="{BB962C8B-B14F-4D97-AF65-F5344CB8AC3E}">
        <p14:creationId xmlns:p14="http://schemas.microsoft.com/office/powerpoint/2010/main" val="2767943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uk-UA"/>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1B2C2689-B244-4D7A-A759-7315E017B41A}" type="datetimeFigureOut">
              <a:rPr lang="uk-UA" smtClean="0"/>
              <a:t>25.04.2023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BF1D6A17-5885-4C1B-B7B8-192C1FFB3D89}" type="slidenum">
              <a:rPr lang="uk-UA" smtClean="0"/>
              <a:t>‹#›</a:t>
            </a:fld>
            <a:endParaRPr lang="uk-UA"/>
          </a:p>
        </p:txBody>
      </p:sp>
    </p:spTree>
    <p:extLst>
      <p:ext uri="{BB962C8B-B14F-4D97-AF65-F5344CB8AC3E}">
        <p14:creationId xmlns:p14="http://schemas.microsoft.com/office/powerpoint/2010/main" val="3611432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1B2C2689-B244-4D7A-A759-7315E017B41A}" type="datetimeFigureOut">
              <a:rPr lang="uk-UA" smtClean="0"/>
              <a:t>25.04.2023</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BF1D6A17-5885-4C1B-B7B8-192C1FFB3D89}" type="slidenum">
              <a:rPr lang="uk-UA" smtClean="0"/>
              <a:t>‹#›</a:t>
            </a:fld>
            <a:endParaRPr lang="uk-UA"/>
          </a:p>
        </p:txBody>
      </p:sp>
    </p:spTree>
    <p:extLst>
      <p:ext uri="{BB962C8B-B14F-4D97-AF65-F5344CB8AC3E}">
        <p14:creationId xmlns:p14="http://schemas.microsoft.com/office/powerpoint/2010/main" val="1620346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C2689-B244-4D7A-A759-7315E017B41A}" type="datetimeFigureOut">
              <a:rPr lang="uk-UA" smtClean="0"/>
              <a:t>25.04.2023</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D6A17-5885-4C1B-B7B8-192C1FFB3D89}" type="slidenum">
              <a:rPr lang="uk-UA" smtClean="0"/>
              <a:t>‹#›</a:t>
            </a:fld>
            <a:endParaRPr lang="uk-UA"/>
          </a:p>
        </p:txBody>
      </p:sp>
    </p:spTree>
    <p:extLst>
      <p:ext uri="{BB962C8B-B14F-4D97-AF65-F5344CB8AC3E}">
        <p14:creationId xmlns:p14="http://schemas.microsoft.com/office/powerpoint/2010/main" val="2958538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43550"/>
            <a:ext cx="12343964" cy="7101550"/>
          </a:xfrm>
          <a:prstGeom prst="rect">
            <a:avLst/>
          </a:prstGeom>
        </p:spPr>
      </p:pic>
      <p:sp>
        <p:nvSpPr>
          <p:cNvPr id="2" name="Заголовок 1"/>
          <p:cNvSpPr>
            <a:spLocks noGrp="1"/>
          </p:cNvSpPr>
          <p:nvPr>
            <p:ph type="ctrTitle"/>
          </p:nvPr>
        </p:nvSpPr>
        <p:spPr>
          <a:xfrm>
            <a:off x="2204581" y="539767"/>
            <a:ext cx="8463418" cy="1189973"/>
          </a:xfrm>
        </p:spPr>
        <p:txBody>
          <a:bodyPr>
            <a:normAutofit fontScale="90000"/>
          </a:bodyPr>
          <a:lstStyle/>
          <a:p>
            <a:r>
              <a:rPr lang="uk-UA" sz="2800" b="1" dirty="0" smtClean="0">
                <a:solidFill>
                  <a:srgbClr val="002060"/>
                </a:solidFill>
                <a:latin typeface="Times New Roman" panose="02020603050405020304" pitchFamily="18" charset="0"/>
                <a:cs typeface="Times New Roman" panose="02020603050405020304" pitchFamily="18" charset="0"/>
              </a:rPr>
              <a:t>Інструктивно-методичний онлайн-семінар</a:t>
            </a:r>
            <a:br>
              <a:rPr lang="uk-UA" sz="2800" b="1" dirty="0" smtClean="0">
                <a:solidFill>
                  <a:srgbClr val="002060"/>
                </a:solidFill>
                <a:latin typeface="Times New Roman" panose="02020603050405020304" pitchFamily="18" charset="0"/>
                <a:cs typeface="Times New Roman" panose="02020603050405020304" pitchFamily="18" charset="0"/>
              </a:rPr>
            </a:br>
            <a:r>
              <a:rPr lang="uk-UA" sz="2800" b="1" dirty="0" smtClean="0">
                <a:solidFill>
                  <a:srgbClr val="002060"/>
                </a:solidFill>
                <a:latin typeface="Times New Roman" panose="02020603050405020304" pitchFamily="18" charset="0"/>
                <a:cs typeface="Times New Roman" panose="02020603050405020304" pitchFamily="18" charset="0"/>
              </a:rPr>
              <a:t> вихователів </a:t>
            </a:r>
            <a:r>
              <a:rPr lang="uk-UA" sz="2800" b="1" dirty="0" smtClean="0">
                <a:solidFill>
                  <a:srgbClr val="002060"/>
                </a:solidFill>
                <a:latin typeface="Times New Roman" panose="02020603050405020304" pitchFamily="18" charset="0"/>
                <a:cs typeface="Times New Roman" panose="02020603050405020304" pitchFamily="18" charset="0"/>
              </a:rPr>
              <a:t>– методистів </a:t>
            </a:r>
            <a:r>
              <a:rPr lang="uk-UA" sz="2800" b="1" dirty="0" smtClean="0">
                <a:solidFill>
                  <a:srgbClr val="002060"/>
                </a:solidFill>
                <a:latin typeface="Times New Roman" panose="02020603050405020304" pitchFamily="18" charset="0"/>
                <a:cs typeface="Times New Roman" panose="02020603050405020304" pitchFamily="18" charset="0"/>
              </a:rPr>
              <a:t>ЗДО Вінницької </a:t>
            </a:r>
            <a:r>
              <a:rPr lang="uk-UA" sz="2800" b="1" dirty="0" smtClean="0">
                <a:solidFill>
                  <a:srgbClr val="002060"/>
                </a:solidFill>
                <a:latin typeface="Times New Roman" panose="02020603050405020304" pitchFamily="18" charset="0"/>
                <a:cs typeface="Times New Roman" panose="02020603050405020304" pitchFamily="18" charset="0"/>
              </a:rPr>
              <a:t>МТГ</a:t>
            </a:r>
            <a:br>
              <a:rPr lang="uk-UA" sz="2800" b="1" dirty="0" smtClean="0">
                <a:solidFill>
                  <a:srgbClr val="002060"/>
                </a:solidFill>
                <a:latin typeface="Times New Roman" panose="02020603050405020304" pitchFamily="18" charset="0"/>
                <a:cs typeface="Times New Roman" panose="02020603050405020304" pitchFamily="18" charset="0"/>
              </a:rPr>
            </a:br>
            <a:r>
              <a:rPr lang="uk-UA" sz="2800" b="1" dirty="0" smtClean="0">
                <a:solidFill>
                  <a:srgbClr val="002060"/>
                </a:solidFill>
                <a:latin typeface="Times New Roman" panose="02020603050405020304" pitchFamily="18" charset="0"/>
                <a:cs typeface="Times New Roman" panose="02020603050405020304" pitchFamily="18" charset="0"/>
              </a:rPr>
              <a:t/>
            </a:r>
            <a:br>
              <a:rPr lang="uk-UA" sz="2800" b="1" dirty="0" smtClean="0">
                <a:solidFill>
                  <a:srgbClr val="002060"/>
                </a:solidFill>
                <a:latin typeface="Times New Roman" panose="02020603050405020304" pitchFamily="18" charset="0"/>
                <a:cs typeface="Times New Roman" panose="02020603050405020304" pitchFamily="18" charset="0"/>
              </a:rPr>
            </a:br>
            <a:r>
              <a:rPr lang="uk-UA" sz="2400" b="1" dirty="0" smtClean="0">
                <a:solidFill>
                  <a:srgbClr val="002060"/>
                </a:solidFill>
                <a:latin typeface="Times New Roman" panose="02020603050405020304" pitchFamily="18" charset="0"/>
                <a:cs typeface="Times New Roman" panose="02020603050405020304" pitchFamily="18" charset="0"/>
              </a:rPr>
              <a:t>20 квітня 2023;</a:t>
            </a:r>
            <a:br>
              <a:rPr lang="uk-UA" sz="2400" b="1" dirty="0" smtClean="0">
                <a:solidFill>
                  <a:srgbClr val="002060"/>
                </a:solidFill>
                <a:latin typeface="Times New Roman" panose="02020603050405020304" pitchFamily="18" charset="0"/>
                <a:cs typeface="Times New Roman" panose="02020603050405020304" pitchFamily="18" charset="0"/>
              </a:rPr>
            </a:br>
            <a:r>
              <a:rPr lang="uk-UA" sz="2400" b="1" dirty="0" smtClean="0">
                <a:solidFill>
                  <a:srgbClr val="002060"/>
                </a:solidFill>
                <a:latin typeface="Times New Roman" panose="02020603050405020304" pitchFamily="18" charset="0"/>
                <a:cs typeface="Times New Roman" panose="02020603050405020304" pitchFamily="18" charset="0"/>
              </a:rPr>
              <a:t>11.00</a:t>
            </a:r>
            <a:endParaRPr lang="uk-UA" sz="2400" b="1" dirty="0">
              <a:solidFill>
                <a:srgbClr val="002060"/>
              </a:solidFill>
              <a:latin typeface="Times New Roman" panose="02020603050405020304" pitchFamily="18" charset="0"/>
              <a:cs typeface="Times New Roman" panose="02020603050405020304" pitchFamily="18" charset="0"/>
            </a:endParaRPr>
          </a:p>
        </p:txBody>
      </p:sp>
      <p:sp>
        <p:nvSpPr>
          <p:cNvPr id="3" name="Підзаголовок 2"/>
          <p:cNvSpPr>
            <a:spLocks noGrp="1"/>
          </p:cNvSpPr>
          <p:nvPr>
            <p:ph type="subTitle" idx="1"/>
          </p:nvPr>
        </p:nvSpPr>
        <p:spPr>
          <a:xfrm>
            <a:off x="2369272" y="2109080"/>
            <a:ext cx="7046856" cy="2108683"/>
          </a:xfrm>
          <a:solidFill>
            <a:schemeClr val="accent6">
              <a:lumMod val="40000"/>
              <a:lumOff val="60000"/>
            </a:schemeClr>
          </a:solidFill>
          <a:ln w="76200">
            <a:solidFill>
              <a:schemeClr val="accent6">
                <a:lumMod val="50000"/>
              </a:schemeClr>
            </a:solidFill>
          </a:ln>
          <a:effectLst>
            <a:glow rad="228600">
              <a:schemeClr val="accent2">
                <a:satMod val="175000"/>
                <a:alpha val="40000"/>
              </a:schemeClr>
            </a:glow>
          </a:effectLst>
        </p:spPr>
        <p:txBody>
          <a:bodyPr>
            <a:noAutofit/>
          </a:bodyPr>
          <a:lstStyle/>
          <a:p>
            <a:r>
              <a:rPr lang="uk-UA" sz="3200" b="1" dirty="0" smtClean="0">
                <a:solidFill>
                  <a:schemeClr val="accent6">
                    <a:lumMod val="50000"/>
                  </a:schemeClr>
                </a:solidFill>
                <a:latin typeface="Times New Roman" panose="02020603050405020304" pitchFamily="18" charset="0"/>
                <a:cs typeface="Times New Roman" panose="02020603050405020304" pitchFamily="18" charset="0"/>
              </a:rPr>
              <a:t>НОРМАТИВНО-ПРАВОВА БАЗА РОБОТИ ПЕДАГОГІВ ЩОДО БЕЗПЕКИ ЖИТТЄДІЯЛЬНОСТІ ДІТЕЙ</a:t>
            </a:r>
            <a:endParaRPr lang="uk-UA" sz="32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125260" y="163120"/>
            <a:ext cx="2567836" cy="2659027"/>
          </a:xfrm>
          <a:prstGeom prst="snip2DiagRect">
            <a:avLst>
              <a:gd name="adj1" fmla="val 33131"/>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Прямокутник 6"/>
          <p:cNvSpPr/>
          <p:nvPr/>
        </p:nvSpPr>
        <p:spPr>
          <a:xfrm>
            <a:off x="125260" y="4658270"/>
            <a:ext cx="10365458" cy="1292662"/>
          </a:xfrm>
          <a:prstGeom prst="rect">
            <a:avLst/>
          </a:prstGeom>
        </p:spPr>
        <p:txBody>
          <a:bodyPr wrap="square">
            <a:spAutoFit/>
          </a:bodyPr>
          <a:lstStyle/>
          <a:p>
            <a:pPr algn="ctr"/>
            <a:r>
              <a:rPr lang="uk-UA" sz="2400" b="1" i="1" dirty="0">
                <a:solidFill>
                  <a:srgbClr val="002060"/>
                </a:solidFill>
                <a:latin typeface="Times New Roman" panose="02020603050405020304" pitchFamily="18" charset="0"/>
                <a:cs typeface="Times New Roman" panose="02020603050405020304" pitchFamily="18" charset="0"/>
              </a:rPr>
              <a:t>Спікер – консультант  КУ «ЦПРПП ВМР» </a:t>
            </a:r>
            <a:r>
              <a:rPr lang="uk-UA" sz="2400" b="1" i="1" dirty="0" smtClean="0">
                <a:solidFill>
                  <a:srgbClr val="002060"/>
                </a:solidFill>
                <a:latin typeface="Times New Roman" panose="02020603050405020304" pitchFamily="18" charset="0"/>
                <a:cs typeface="Times New Roman" panose="02020603050405020304" pitchFamily="18" charset="0"/>
              </a:rPr>
              <a:t>Лариса</a:t>
            </a:r>
            <a:r>
              <a:rPr lang="uk-UA" sz="2400" b="1" i="1" dirty="0" smtClean="0">
                <a:solidFill>
                  <a:srgbClr val="002060"/>
                </a:solidFill>
                <a:latin typeface="Times New Roman" panose="02020603050405020304" pitchFamily="18" charset="0"/>
                <a:cs typeface="Times New Roman" panose="02020603050405020304" pitchFamily="18" charset="0"/>
              </a:rPr>
              <a:t>  Бондарчук</a:t>
            </a:r>
            <a:endParaRPr lang="uk-UA" sz="2400" b="1" i="1" dirty="0" smtClean="0">
              <a:solidFill>
                <a:srgbClr val="002060"/>
              </a:solidFill>
              <a:latin typeface="Times New Roman" panose="02020603050405020304" pitchFamily="18" charset="0"/>
              <a:cs typeface="Times New Roman" panose="02020603050405020304" pitchFamily="18" charset="0"/>
            </a:endParaRPr>
          </a:p>
          <a:p>
            <a:pPr algn="ctr"/>
            <a:endParaRPr lang="uk-UA" b="1" i="1" dirty="0">
              <a:solidFill>
                <a:srgbClr val="002060"/>
              </a:solidFill>
              <a:latin typeface="Times New Roman" panose="02020603050405020304" pitchFamily="18" charset="0"/>
              <a:cs typeface="Times New Roman" panose="02020603050405020304" pitchFamily="18" charset="0"/>
            </a:endParaRPr>
          </a:p>
          <a:p>
            <a:pPr algn="ctr"/>
            <a:endParaRPr lang="uk-UA" b="1" i="1" dirty="0" smtClean="0">
              <a:solidFill>
                <a:srgbClr val="002060"/>
              </a:solidFill>
              <a:latin typeface="Times New Roman" panose="02020603050405020304" pitchFamily="18" charset="0"/>
              <a:cs typeface="Times New Roman" panose="02020603050405020304" pitchFamily="18" charset="0"/>
            </a:endParaRPr>
          </a:p>
          <a:p>
            <a:pPr algn="ctr"/>
            <a:endParaRPr lang="ru-RU" b="1" i="1" dirty="0">
              <a:solidFill>
                <a:srgbClr val="002060"/>
              </a:solidFill>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a:blip r:embed="rId4"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10476119" y="3845319"/>
            <a:ext cx="1715881" cy="291856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31091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Заголовок 1"/>
          <p:cNvSpPr>
            <a:spLocks noGrp="1"/>
          </p:cNvSpPr>
          <p:nvPr>
            <p:ph type="ctrTitle"/>
          </p:nvPr>
        </p:nvSpPr>
        <p:spPr>
          <a:xfrm>
            <a:off x="4012163" y="2235199"/>
            <a:ext cx="8179837" cy="2387600"/>
          </a:xfrm>
        </p:spPr>
        <p:txBody>
          <a:bodyPr>
            <a:noAutofit/>
          </a:bodyPr>
          <a:lstStyle/>
          <a:p>
            <a:r>
              <a:rPr lang="uk-UA" sz="3200" b="1" dirty="0">
                <a:solidFill>
                  <a:srgbClr val="002060"/>
                </a:solidFill>
                <a:latin typeface="Times New Roman" panose="02020603050405020304" pitchFamily="18" charset="0"/>
                <a:cs typeface="Times New Roman" panose="02020603050405020304" pitchFamily="18" charset="0"/>
              </a:rPr>
              <a:t>Кодекс цивільного захисту </a:t>
            </a:r>
            <a:r>
              <a:rPr lang="uk-UA" sz="3200" b="1" dirty="0" smtClean="0">
                <a:solidFill>
                  <a:srgbClr val="002060"/>
                </a:solidFill>
                <a:latin typeface="Times New Roman" panose="02020603050405020304" pitchFamily="18" charset="0"/>
                <a:cs typeface="Times New Roman" panose="02020603050405020304" pitchFamily="18" charset="0"/>
              </a:rPr>
              <a:t>України</a:t>
            </a:r>
            <a:r>
              <a:rPr lang="uk-UA" sz="2800" b="1" dirty="0" smtClean="0">
                <a:solidFill>
                  <a:srgbClr val="002060"/>
                </a:solidFill>
                <a:latin typeface="Times New Roman" panose="02020603050405020304" pitchFamily="18" charset="0"/>
                <a:cs typeface="Times New Roman" panose="02020603050405020304" pitchFamily="18" charset="0"/>
              </a:rPr>
              <a:t/>
            </a:r>
            <a:br>
              <a:rPr lang="uk-UA" sz="2800" b="1" dirty="0" smtClean="0">
                <a:solidFill>
                  <a:srgbClr val="002060"/>
                </a:solidFill>
                <a:latin typeface="Times New Roman" panose="02020603050405020304" pitchFamily="18" charset="0"/>
                <a:cs typeface="Times New Roman" panose="02020603050405020304" pitchFamily="18" charset="0"/>
              </a:rPr>
            </a:br>
            <a:r>
              <a:rPr lang="uk-UA" sz="2800" dirty="0" smtClean="0">
                <a:solidFill>
                  <a:srgbClr val="002060"/>
                </a:solidFill>
                <a:latin typeface="Times New Roman" panose="02020603050405020304" pitchFamily="18" charset="0"/>
                <a:cs typeface="Times New Roman" panose="02020603050405020304" pitchFamily="18" charset="0"/>
              </a:rPr>
              <a:t> </a:t>
            </a:r>
            <a:r>
              <a:rPr lang="uk-UA" sz="2800" dirty="0">
                <a:solidFill>
                  <a:srgbClr val="002060"/>
                </a:solidFill>
                <a:latin typeface="Times New Roman" panose="02020603050405020304" pitchFamily="18" charset="0"/>
                <a:cs typeface="Times New Roman" panose="02020603050405020304" pitchFamily="18" charset="0"/>
              </a:rPr>
              <a:t>регулює відносини, пов’язані із захистом населення, територій, навколишнього природного середовища та майна від надзвичайних ситуацій, реагуванням на них, функціонуванням єдиної державної системи цивільного </a:t>
            </a:r>
            <a:r>
              <a:rPr lang="uk-UA" sz="2800" dirty="0" smtClean="0">
                <a:solidFill>
                  <a:srgbClr val="002060"/>
                </a:solidFill>
                <a:latin typeface="Times New Roman" panose="02020603050405020304" pitchFamily="18" charset="0"/>
                <a:cs typeface="Times New Roman" panose="02020603050405020304" pitchFamily="18" charset="0"/>
              </a:rPr>
              <a:t>захисту </a:t>
            </a:r>
            <a:r>
              <a:rPr lang="uk-UA" sz="2800" dirty="0">
                <a:solidFill>
                  <a:srgbClr val="002060"/>
                </a:solidFill>
                <a:latin typeface="Times New Roman" panose="02020603050405020304" pitchFamily="18" charset="0"/>
                <a:cs typeface="Times New Roman" panose="02020603050405020304" pitchFamily="18" charset="0"/>
              </a:rPr>
              <a:t>та визначає повноваження органів державної влади (</a:t>
            </a:r>
            <a:r>
              <a:rPr lang="uk-UA" sz="2800" b="1" i="1" dirty="0">
                <a:solidFill>
                  <a:srgbClr val="002060"/>
                </a:solidFill>
                <a:latin typeface="Times New Roman" panose="02020603050405020304" pitchFamily="18" charset="0"/>
                <a:cs typeface="Times New Roman" panose="02020603050405020304" pitchFamily="18" charset="0"/>
              </a:rPr>
              <a:t>стаття1</a:t>
            </a:r>
            <a:r>
              <a:rPr lang="uk-UA" sz="2800" dirty="0" smtClean="0">
                <a:solidFill>
                  <a:srgbClr val="002060"/>
                </a:solidFill>
                <a:latin typeface="Times New Roman" panose="02020603050405020304" pitchFamily="18" charset="0"/>
                <a:cs typeface="Times New Roman" panose="02020603050405020304" pitchFamily="18" charset="0"/>
              </a:rPr>
              <a:t>),</a:t>
            </a:r>
            <a:br>
              <a:rPr lang="uk-UA" sz="2800" dirty="0" smtClean="0">
                <a:solidFill>
                  <a:srgbClr val="002060"/>
                </a:solidFill>
                <a:latin typeface="Times New Roman" panose="02020603050405020304" pitchFamily="18" charset="0"/>
                <a:cs typeface="Times New Roman" panose="02020603050405020304" pitchFamily="18" charset="0"/>
              </a:rPr>
            </a:br>
            <a:r>
              <a:rPr lang="uk-UA" sz="2800" dirty="0" smtClean="0">
                <a:solidFill>
                  <a:srgbClr val="002060"/>
                </a:solidFill>
                <a:latin typeface="Times New Roman" panose="02020603050405020304" pitchFamily="18" charset="0"/>
                <a:cs typeface="Times New Roman" panose="02020603050405020304" pitchFamily="18" charset="0"/>
              </a:rPr>
              <a:t> </a:t>
            </a:r>
            <a:r>
              <a:rPr lang="uk-UA" sz="2800" dirty="0">
                <a:solidFill>
                  <a:srgbClr val="002060"/>
                </a:solidFill>
                <a:latin typeface="Times New Roman" panose="02020603050405020304" pitchFamily="18" charset="0"/>
                <a:cs typeface="Times New Roman" panose="02020603050405020304" pitchFamily="18" charset="0"/>
              </a:rPr>
              <a:t>завдання і обов’язки суб’єктів господарювання </a:t>
            </a:r>
            <a:r>
              <a:rPr lang="uk-UA" sz="2800" dirty="0" smtClean="0">
                <a:solidFill>
                  <a:srgbClr val="002060"/>
                </a:solidFill>
                <a:latin typeface="Times New Roman" panose="02020603050405020304" pitchFamily="18" charset="0"/>
                <a:cs typeface="Times New Roman" panose="02020603050405020304" pitchFamily="18" charset="0"/>
              </a:rPr>
              <a:t/>
            </a:r>
            <a:br>
              <a:rPr lang="uk-UA" sz="2800" dirty="0" smtClean="0">
                <a:solidFill>
                  <a:srgbClr val="002060"/>
                </a:solidFill>
                <a:latin typeface="Times New Roman" panose="02020603050405020304" pitchFamily="18" charset="0"/>
                <a:cs typeface="Times New Roman" panose="02020603050405020304" pitchFamily="18" charset="0"/>
              </a:rPr>
            </a:br>
            <a:r>
              <a:rPr lang="uk-UA" sz="2800" dirty="0" smtClean="0">
                <a:solidFill>
                  <a:srgbClr val="002060"/>
                </a:solidFill>
                <a:latin typeface="Times New Roman" panose="02020603050405020304" pitchFamily="18" charset="0"/>
                <a:cs typeface="Times New Roman" panose="02020603050405020304" pitchFamily="18" charset="0"/>
              </a:rPr>
              <a:t>(</a:t>
            </a:r>
            <a:r>
              <a:rPr lang="uk-UA" sz="2800" b="1" i="1" dirty="0">
                <a:solidFill>
                  <a:srgbClr val="002060"/>
                </a:solidFill>
                <a:latin typeface="Times New Roman" panose="02020603050405020304" pitchFamily="18" charset="0"/>
                <a:cs typeface="Times New Roman" panose="02020603050405020304" pitchFamily="18" charset="0"/>
              </a:rPr>
              <a:t>стаття 20</a:t>
            </a:r>
            <a:r>
              <a:rPr lang="uk-UA" sz="2800" b="1" i="1" dirty="0" smtClean="0">
                <a:solidFill>
                  <a:srgbClr val="002060"/>
                </a:solidFill>
                <a:latin typeface="Times New Roman" panose="02020603050405020304" pitchFamily="18" charset="0"/>
                <a:cs typeface="Times New Roman" panose="02020603050405020304" pitchFamily="18" charset="0"/>
              </a:rPr>
              <a:t>).</a:t>
            </a:r>
            <a:endParaRPr lang="uk-UA" sz="2800"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896" y="1109469"/>
            <a:ext cx="2870943" cy="3979862"/>
          </a:xfrm>
          <a:prstGeom prst="rect">
            <a:avLst/>
          </a:prstGeom>
        </p:spPr>
      </p:pic>
    </p:spTree>
    <p:extLst>
      <p:ext uri="{BB962C8B-B14F-4D97-AF65-F5344CB8AC3E}">
        <p14:creationId xmlns:p14="http://schemas.microsoft.com/office/powerpoint/2010/main" val="2999666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Заголовок 1"/>
          <p:cNvSpPr>
            <a:spLocks noGrp="1"/>
          </p:cNvSpPr>
          <p:nvPr>
            <p:ph type="ctrTitle"/>
          </p:nvPr>
        </p:nvSpPr>
        <p:spPr>
          <a:xfrm>
            <a:off x="4851918" y="3428999"/>
            <a:ext cx="7340082" cy="2387600"/>
          </a:xfrm>
        </p:spPr>
        <p:txBody>
          <a:bodyPr>
            <a:noAutofit/>
          </a:bodyPr>
          <a:lstStyle/>
          <a:p>
            <a:r>
              <a:rPr lang="uk-UA" sz="3200" b="1" dirty="0">
                <a:solidFill>
                  <a:srgbClr val="002060"/>
                </a:solidFill>
                <a:latin typeface="Times New Roman" panose="02020603050405020304" pitchFamily="18" charset="0"/>
                <a:cs typeface="Times New Roman" panose="02020603050405020304" pitchFamily="18" charset="0"/>
              </a:rPr>
              <a:t>Санітарний регламент </a:t>
            </a:r>
            <a:r>
              <a:rPr lang="uk-UA" sz="3200" b="1" dirty="0" smtClean="0">
                <a:solidFill>
                  <a:srgbClr val="002060"/>
                </a:solidFill>
                <a:latin typeface="Times New Roman" panose="02020603050405020304" pitchFamily="18" charset="0"/>
                <a:cs typeface="Times New Roman" panose="02020603050405020304" pitchFamily="18" charset="0"/>
              </a:rPr>
              <a:t/>
            </a:r>
            <a:br>
              <a:rPr lang="uk-UA" sz="3200" b="1" dirty="0" smtClean="0">
                <a:solidFill>
                  <a:srgbClr val="002060"/>
                </a:solidFill>
                <a:latin typeface="Times New Roman" panose="02020603050405020304" pitchFamily="18" charset="0"/>
                <a:cs typeface="Times New Roman" panose="02020603050405020304" pitchFamily="18" charset="0"/>
              </a:rPr>
            </a:br>
            <a:r>
              <a:rPr lang="uk-UA" sz="3200" b="1" dirty="0" smtClean="0">
                <a:solidFill>
                  <a:srgbClr val="002060"/>
                </a:solidFill>
                <a:latin typeface="Times New Roman" panose="02020603050405020304" pitchFamily="18" charset="0"/>
                <a:cs typeface="Times New Roman" panose="02020603050405020304" pitchFamily="18" charset="0"/>
              </a:rPr>
              <a:t>для </a:t>
            </a:r>
            <a:r>
              <a:rPr lang="uk-UA" sz="3200" b="1" dirty="0">
                <a:solidFill>
                  <a:srgbClr val="002060"/>
                </a:solidFill>
                <a:latin typeface="Times New Roman" panose="02020603050405020304" pitchFamily="18" charset="0"/>
                <a:cs typeface="Times New Roman" panose="02020603050405020304" pitchFamily="18" charset="0"/>
              </a:rPr>
              <a:t>дошкільних навчальних закладів,</a:t>
            </a:r>
            <a:r>
              <a:rPr lang="uk-UA" sz="3200" dirty="0">
                <a:solidFill>
                  <a:srgbClr val="002060"/>
                </a:solidFill>
                <a:latin typeface="Times New Roman" panose="02020603050405020304" pitchFamily="18" charset="0"/>
                <a:cs typeface="Times New Roman" panose="02020603050405020304" pitchFamily="18" charset="0"/>
              </a:rPr>
              <a:t> </a:t>
            </a:r>
            <a:r>
              <a:rPr lang="uk-UA" sz="2800" dirty="0">
                <a:solidFill>
                  <a:srgbClr val="002060"/>
                </a:solidFill>
                <a:latin typeface="Times New Roman" panose="02020603050405020304" pitchFamily="18" charset="0"/>
                <a:cs typeface="Times New Roman" panose="02020603050405020304" pitchFamily="18" charset="0"/>
              </a:rPr>
              <a:t>затверджений наказом Міністерства охорони здоров’я України від 24.03.2016 №</a:t>
            </a:r>
            <a:r>
              <a:rPr lang="uk-UA" sz="2800" dirty="0" smtClean="0">
                <a:solidFill>
                  <a:srgbClr val="002060"/>
                </a:solidFill>
                <a:latin typeface="Times New Roman" panose="02020603050405020304" pitchFamily="18" charset="0"/>
                <a:cs typeface="Times New Roman" panose="02020603050405020304" pitchFamily="18" charset="0"/>
              </a:rPr>
              <a:t>234, </a:t>
            </a:r>
            <a:r>
              <a:rPr lang="uk-UA" sz="2800" dirty="0">
                <a:solidFill>
                  <a:srgbClr val="002060"/>
                </a:solidFill>
                <a:latin typeface="Times New Roman" panose="02020603050405020304" pitchFamily="18" charset="0"/>
                <a:cs typeface="Times New Roman" panose="02020603050405020304" pitchFamily="18" charset="0"/>
              </a:rPr>
              <a:t>визначає санітарно-епідеміологічні вимоги до дошкільних навчальних закладів усіх форм </a:t>
            </a:r>
            <a:r>
              <a:rPr lang="uk-UA" sz="2800" dirty="0" smtClean="0">
                <a:solidFill>
                  <a:srgbClr val="002060"/>
                </a:solidFill>
                <a:latin typeface="Times New Roman" panose="02020603050405020304" pitchFamily="18" charset="0"/>
                <a:cs typeface="Times New Roman" panose="02020603050405020304" pitchFamily="18" charset="0"/>
              </a:rPr>
              <a:t>власності, виконання </a:t>
            </a:r>
            <a:r>
              <a:rPr lang="uk-UA" sz="2800" dirty="0">
                <a:solidFill>
                  <a:srgbClr val="002060"/>
                </a:solidFill>
                <a:latin typeface="Times New Roman" panose="02020603050405020304" pitchFamily="18" charset="0"/>
                <a:cs typeface="Times New Roman" panose="02020603050405020304" pitchFamily="18" charset="0"/>
              </a:rPr>
              <a:t>яких дозволяє створити нешкідливі умови розвитку, виховання, навчання дітей, режим роботи, умови для фізичного розвитку та зміцнення здоров’я </a:t>
            </a:r>
            <a:r>
              <a:rPr lang="uk-UA" sz="2800" dirty="0" smtClean="0">
                <a:solidFill>
                  <a:srgbClr val="002060"/>
                </a:solidFill>
                <a:latin typeface="Times New Roman" panose="02020603050405020304" pitchFamily="18" charset="0"/>
                <a:cs typeface="Times New Roman" panose="02020603050405020304" pitchFamily="18" charset="0"/>
              </a:rPr>
              <a:t>дітей.</a:t>
            </a:r>
            <a:endParaRPr lang="uk-UA" sz="2800"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489415" y="775704"/>
            <a:ext cx="4190327" cy="2288139"/>
          </a:xfrm>
          <a:prstGeom prst="rect">
            <a:avLst/>
          </a:prstGeom>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9415" y="3459535"/>
            <a:ext cx="4190327" cy="2556588"/>
          </a:xfrm>
          <a:prstGeom prst="rect">
            <a:avLst/>
          </a:prstGeom>
        </p:spPr>
      </p:pic>
    </p:spTree>
    <p:extLst>
      <p:ext uri="{BB962C8B-B14F-4D97-AF65-F5344CB8AC3E}">
        <p14:creationId xmlns:p14="http://schemas.microsoft.com/office/powerpoint/2010/main" val="2924341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Заголовок 1"/>
          <p:cNvSpPr>
            <a:spLocks noGrp="1"/>
          </p:cNvSpPr>
          <p:nvPr>
            <p:ph type="ctrTitle"/>
          </p:nvPr>
        </p:nvSpPr>
        <p:spPr>
          <a:xfrm>
            <a:off x="0" y="3641628"/>
            <a:ext cx="11884090" cy="2387600"/>
          </a:xfrm>
        </p:spPr>
        <p:txBody>
          <a:bodyPr>
            <a:normAutofit fontScale="90000"/>
          </a:bodyPr>
          <a:lstStyle/>
          <a:p>
            <a:pPr>
              <a:lnSpc>
                <a:spcPct val="100000"/>
              </a:lnSpc>
            </a:pPr>
            <a:r>
              <a:rPr lang="uk-UA" dirty="0"/>
              <a:t> </a:t>
            </a:r>
            <a:r>
              <a:rPr lang="uk-UA" sz="2900" b="1" dirty="0" smtClean="0">
                <a:solidFill>
                  <a:srgbClr val="002060"/>
                </a:solidFill>
                <a:latin typeface="Times New Roman" panose="02020603050405020304" pitchFamily="18" charset="0"/>
                <a:cs typeface="Times New Roman" panose="02020603050405020304" pitchFamily="18" charset="0"/>
              </a:rPr>
              <a:t>Положення </a:t>
            </a:r>
            <a:r>
              <a:rPr lang="uk-UA" sz="2900" b="1" dirty="0">
                <a:solidFill>
                  <a:srgbClr val="002060"/>
                </a:solidFill>
                <a:latin typeface="Times New Roman" panose="02020603050405020304" pitchFamily="18" charset="0"/>
                <a:cs typeface="Times New Roman" panose="02020603050405020304" pitchFamily="18" charset="0"/>
              </a:rPr>
              <a:t>про організацію роботи з охорони праці та </a:t>
            </a:r>
            <a:r>
              <a:rPr lang="uk-UA" sz="2900" b="1" dirty="0" smtClean="0">
                <a:solidFill>
                  <a:srgbClr val="002060"/>
                </a:solidFill>
                <a:latin typeface="Times New Roman" panose="02020603050405020304" pitchFamily="18" charset="0"/>
                <a:cs typeface="Times New Roman" panose="02020603050405020304" pitchFamily="18" charset="0"/>
              </a:rPr>
              <a:t>безпеки життєдіяльності </a:t>
            </a:r>
            <a:r>
              <a:rPr lang="uk-UA" sz="2900" b="1" dirty="0">
                <a:solidFill>
                  <a:srgbClr val="002060"/>
                </a:solidFill>
                <a:latin typeface="Times New Roman" panose="02020603050405020304" pitchFamily="18" charset="0"/>
                <a:cs typeface="Times New Roman" panose="02020603050405020304" pitchFamily="18" charset="0"/>
              </a:rPr>
              <a:t>учасників освітнього процесу в установах і закладах </a:t>
            </a:r>
            <a:r>
              <a:rPr lang="uk-UA" sz="2900" b="1" dirty="0" smtClean="0">
                <a:solidFill>
                  <a:srgbClr val="002060"/>
                </a:solidFill>
                <a:latin typeface="Times New Roman" panose="02020603050405020304" pitchFamily="18" charset="0"/>
                <a:cs typeface="Times New Roman" panose="02020603050405020304" pitchFamily="18" charset="0"/>
              </a:rPr>
              <a:t>освіти</a:t>
            </a:r>
            <a:r>
              <a:rPr lang="uk-UA" sz="2900" b="1" dirty="0">
                <a:solidFill>
                  <a:srgbClr val="002060"/>
                </a:solidFill>
                <a:latin typeface="Times New Roman" panose="02020603050405020304" pitchFamily="18" charset="0"/>
                <a:cs typeface="Times New Roman" panose="02020603050405020304" pitchFamily="18" charset="0"/>
              </a:rPr>
              <a:t> </a:t>
            </a:r>
            <a:r>
              <a:rPr lang="uk-UA" sz="2900" b="1" dirty="0" smtClean="0">
                <a:solidFill>
                  <a:srgbClr val="002060"/>
                </a:solidFill>
                <a:latin typeface="Times New Roman" panose="02020603050405020304" pitchFamily="18" charset="0"/>
                <a:cs typeface="Times New Roman" panose="02020603050405020304" pitchFamily="18" charset="0"/>
              </a:rPr>
              <a:t/>
            </a:r>
            <a:br>
              <a:rPr lang="uk-UA" sz="2900" b="1" dirty="0" smtClean="0">
                <a:solidFill>
                  <a:srgbClr val="002060"/>
                </a:solidFill>
                <a:latin typeface="Times New Roman" panose="02020603050405020304" pitchFamily="18" charset="0"/>
                <a:cs typeface="Times New Roman" panose="02020603050405020304" pitchFamily="18" charset="0"/>
              </a:rPr>
            </a:br>
            <a:r>
              <a:rPr lang="uk-UA" sz="2900" b="1" dirty="0" smtClean="0">
                <a:solidFill>
                  <a:srgbClr val="002060"/>
                </a:solidFill>
                <a:latin typeface="Times New Roman" panose="02020603050405020304" pitchFamily="18" charset="0"/>
                <a:cs typeface="Times New Roman" panose="02020603050405020304" pitchFamily="18" charset="0"/>
              </a:rPr>
              <a:t>(</a:t>
            </a:r>
            <a:r>
              <a:rPr lang="uk-UA" sz="2900" dirty="0" smtClean="0">
                <a:solidFill>
                  <a:srgbClr val="002060"/>
                </a:solidFill>
                <a:latin typeface="Times New Roman" panose="02020603050405020304" pitchFamily="18" charset="0"/>
                <a:cs typeface="Times New Roman" panose="02020603050405020304" pitchFamily="18" charset="0"/>
              </a:rPr>
              <a:t> наказ </a:t>
            </a:r>
            <a:r>
              <a:rPr lang="uk-UA" sz="2900" dirty="0">
                <a:solidFill>
                  <a:srgbClr val="002060"/>
                </a:solidFill>
                <a:latin typeface="Times New Roman" panose="02020603050405020304" pitchFamily="18" charset="0"/>
                <a:cs typeface="Times New Roman" panose="02020603050405020304" pitchFamily="18" charset="0"/>
              </a:rPr>
              <a:t>Міністерства освіти і науки України від 26.12.2017 № </a:t>
            </a:r>
            <a:r>
              <a:rPr lang="uk-UA" sz="2900" dirty="0" smtClean="0">
                <a:solidFill>
                  <a:srgbClr val="002060"/>
                </a:solidFill>
                <a:latin typeface="Times New Roman" panose="02020603050405020304" pitchFamily="18" charset="0"/>
                <a:cs typeface="Times New Roman" panose="02020603050405020304" pitchFamily="18" charset="0"/>
              </a:rPr>
              <a:t>1669)</a:t>
            </a:r>
            <a:r>
              <a:rPr lang="uk-UA" sz="2900" dirty="0">
                <a:solidFill>
                  <a:srgbClr val="002060"/>
                </a:solidFill>
                <a:latin typeface="Times New Roman" panose="02020603050405020304" pitchFamily="18" charset="0"/>
                <a:cs typeface="Times New Roman" panose="02020603050405020304" pitchFamily="18" charset="0"/>
              </a:rPr>
              <a:t/>
            </a:r>
            <a:br>
              <a:rPr lang="uk-UA" sz="2900" dirty="0">
                <a:solidFill>
                  <a:srgbClr val="002060"/>
                </a:solidFill>
                <a:latin typeface="Times New Roman" panose="02020603050405020304" pitchFamily="18" charset="0"/>
                <a:cs typeface="Times New Roman" panose="02020603050405020304" pitchFamily="18" charset="0"/>
              </a:rPr>
            </a:br>
            <a:r>
              <a:rPr lang="uk-UA" sz="2900" dirty="0" smtClean="0">
                <a:solidFill>
                  <a:srgbClr val="002060"/>
                </a:solidFill>
                <a:latin typeface="Times New Roman" panose="02020603050405020304" pitchFamily="18" charset="0"/>
                <a:cs typeface="Times New Roman" panose="02020603050405020304" pitchFamily="18" charset="0"/>
              </a:rPr>
              <a:t> </a:t>
            </a:r>
            <a:r>
              <a:rPr lang="uk-UA" sz="2900" b="1" dirty="0" smtClean="0">
                <a:solidFill>
                  <a:srgbClr val="002060"/>
                </a:solidFill>
                <a:latin typeface="Times New Roman" panose="02020603050405020304" pitchFamily="18" charset="0"/>
                <a:cs typeface="Times New Roman" panose="02020603050405020304" pitchFamily="18" charset="0"/>
              </a:rPr>
              <a:t>Положення </a:t>
            </a:r>
            <a:r>
              <a:rPr lang="uk-UA" sz="2900" b="1" dirty="0">
                <a:solidFill>
                  <a:srgbClr val="002060"/>
                </a:solidFill>
                <a:latin typeface="Times New Roman" panose="02020603050405020304" pitchFamily="18" charset="0"/>
                <a:cs typeface="Times New Roman" panose="02020603050405020304" pitchFamily="18" charset="0"/>
              </a:rPr>
              <a:t>про порядок проведення навчання і перевірки знань з питань</a:t>
            </a:r>
            <a:br>
              <a:rPr lang="uk-UA" sz="2900" b="1" dirty="0">
                <a:solidFill>
                  <a:srgbClr val="002060"/>
                </a:solidFill>
                <a:latin typeface="Times New Roman" panose="02020603050405020304" pitchFamily="18" charset="0"/>
                <a:cs typeface="Times New Roman" panose="02020603050405020304" pitchFamily="18" charset="0"/>
              </a:rPr>
            </a:br>
            <a:r>
              <a:rPr lang="uk-UA" sz="2900" b="1" dirty="0">
                <a:solidFill>
                  <a:srgbClr val="002060"/>
                </a:solidFill>
                <a:latin typeface="Times New Roman" panose="02020603050405020304" pitchFamily="18" charset="0"/>
                <a:cs typeface="Times New Roman" panose="02020603050405020304" pitchFamily="18" charset="0"/>
              </a:rPr>
              <a:t>охорони праці в закладах, установах, організаціях, підприємствах,</a:t>
            </a:r>
            <a:br>
              <a:rPr lang="uk-UA" sz="2900" b="1" dirty="0">
                <a:solidFill>
                  <a:srgbClr val="002060"/>
                </a:solidFill>
                <a:latin typeface="Times New Roman" panose="02020603050405020304" pitchFamily="18" charset="0"/>
                <a:cs typeface="Times New Roman" panose="02020603050405020304" pitchFamily="18" charset="0"/>
              </a:rPr>
            </a:br>
            <a:r>
              <a:rPr lang="uk-UA" sz="2900" b="1" dirty="0">
                <a:solidFill>
                  <a:srgbClr val="002060"/>
                </a:solidFill>
                <a:latin typeface="Times New Roman" panose="02020603050405020304" pitchFamily="18" charset="0"/>
                <a:cs typeface="Times New Roman" panose="02020603050405020304" pitchFamily="18" charset="0"/>
              </a:rPr>
              <a:t>підпорядкованих Міністерству освіти і науки України</a:t>
            </a:r>
            <a:r>
              <a:rPr lang="uk-UA" sz="2900" dirty="0">
                <a:solidFill>
                  <a:srgbClr val="002060"/>
                </a:solidFill>
                <a:latin typeface="Times New Roman" panose="02020603050405020304" pitchFamily="18" charset="0"/>
                <a:cs typeface="Times New Roman" panose="02020603050405020304" pitchFamily="18" charset="0"/>
              </a:rPr>
              <a:t>, </a:t>
            </a:r>
            <a:r>
              <a:rPr lang="uk-UA" sz="2900" dirty="0" smtClean="0">
                <a:solidFill>
                  <a:srgbClr val="002060"/>
                </a:solidFill>
                <a:latin typeface="Times New Roman" panose="02020603050405020304" pitchFamily="18" charset="0"/>
                <a:cs typeface="Times New Roman" panose="02020603050405020304" pitchFamily="18" charset="0"/>
              </a:rPr>
              <a:t/>
            </a:r>
            <a:br>
              <a:rPr lang="uk-UA" sz="2900" dirty="0" smtClean="0">
                <a:solidFill>
                  <a:srgbClr val="002060"/>
                </a:solidFill>
                <a:latin typeface="Times New Roman" panose="02020603050405020304" pitchFamily="18" charset="0"/>
                <a:cs typeface="Times New Roman" panose="02020603050405020304" pitchFamily="18" charset="0"/>
              </a:rPr>
            </a:br>
            <a:r>
              <a:rPr lang="uk-UA" sz="2900" dirty="0" smtClean="0">
                <a:solidFill>
                  <a:srgbClr val="002060"/>
                </a:solidFill>
                <a:latin typeface="Times New Roman" panose="02020603050405020304" pitchFamily="18" charset="0"/>
                <a:cs typeface="Times New Roman" panose="02020603050405020304" pitchFamily="18" charset="0"/>
              </a:rPr>
              <a:t>(наказ </a:t>
            </a:r>
            <a:r>
              <a:rPr lang="uk-UA" sz="2900" dirty="0">
                <a:solidFill>
                  <a:srgbClr val="002060"/>
                </a:solidFill>
                <a:latin typeface="Times New Roman" panose="02020603050405020304" pitchFamily="18" charset="0"/>
                <a:cs typeface="Times New Roman" panose="02020603050405020304" pitchFamily="18" charset="0"/>
              </a:rPr>
              <a:t>Міністерства освіти і науки України від 18.04.2006 №304</a:t>
            </a:r>
            <a:r>
              <a:rPr lang="uk-UA" sz="2900" dirty="0" smtClean="0">
                <a:solidFill>
                  <a:srgbClr val="002060"/>
                </a:solidFill>
                <a:latin typeface="Times New Roman" panose="02020603050405020304" pitchFamily="18" charset="0"/>
                <a:cs typeface="Times New Roman" panose="02020603050405020304" pitchFamily="18" charset="0"/>
              </a:rPr>
              <a:t>)</a:t>
            </a:r>
            <a:br>
              <a:rPr lang="uk-UA" sz="2900" dirty="0" smtClean="0">
                <a:solidFill>
                  <a:srgbClr val="002060"/>
                </a:solidFill>
                <a:latin typeface="Times New Roman" panose="02020603050405020304" pitchFamily="18" charset="0"/>
                <a:cs typeface="Times New Roman" panose="02020603050405020304" pitchFamily="18" charset="0"/>
              </a:rPr>
            </a:br>
            <a:r>
              <a:rPr lang="uk-UA" sz="2900" dirty="0" smtClean="0">
                <a:solidFill>
                  <a:srgbClr val="002060"/>
                </a:solidFill>
                <a:latin typeface="Times New Roman" panose="02020603050405020304" pitchFamily="18" charset="0"/>
                <a:cs typeface="Times New Roman" panose="02020603050405020304" pitchFamily="18" charset="0"/>
              </a:rPr>
              <a:t> </a:t>
            </a:r>
            <a:r>
              <a:rPr lang="uk-UA" sz="2900" b="1" dirty="0">
                <a:solidFill>
                  <a:srgbClr val="002060"/>
                </a:solidFill>
                <a:latin typeface="Times New Roman" panose="02020603050405020304" pitchFamily="18" charset="0"/>
                <a:cs typeface="Times New Roman" panose="02020603050405020304" pitchFamily="18" charset="0"/>
              </a:rPr>
              <a:t>Положення  про функціональну підсистему навчання дітей дошкільного віку, учнів та студентів діям у надзвичайних ситуаціях (з питань безпеки життєдіяльності) єдиної державної системи цивільного </a:t>
            </a:r>
            <a:r>
              <a:rPr lang="uk-UA" sz="2900" b="1" dirty="0" smtClean="0">
                <a:solidFill>
                  <a:srgbClr val="002060"/>
                </a:solidFill>
                <a:latin typeface="Times New Roman" panose="02020603050405020304" pitchFamily="18" charset="0"/>
                <a:cs typeface="Times New Roman" panose="02020603050405020304" pitchFamily="18" charset="0"/>
              </a:rPr>
              <a:t>захисту</a:t>
            </a:r>
            <a:br>
              <a:rPr lang="uk-UA" sz="2900" b="1" dirty="0" smtClean="0">
                <a:solidFill>
                  <a:srgbClr val="002060"/>
                </a:solidFill>
                <a:latin typeface="Times New Roman" panose="02020603050405020304" pitchFamily="18" charset="0"/>
                <a:cs typeface="Times New Roman" panose="02020603050405020304" pitchFamily="18" charset="0"/>
              </a:rPr>
            </a:br>
            <a:r>
              <a:rPr lang="uk-UA" sz="2900" b="1" dirty="0" smtClean="0">
                <a:solidFill>
                  <a:srgbClr val="002060"/>
                </a:solidFill>
                <a:latin typeface="Times New Roman" panose="02020603050405020304" pitchFamily="18" charset="0"/>
                <a:cs typeface="Times New Roman" panose="02020603050405020304" pitchFamily="18" charset="0"/>
              </a:rPr>
              <a:t> (</a:t>
            </a:r>
            <a:r>
              <a:rPr lang="uk-UA" sz="2900" dirty="0" smtClean="0">
                <a:solidFill>
                  <a:srgbClr val="002060"/>
                </a:solidFill>
                <a:latin typeface="Times New Roman" panose="02020603050405020304" pitchFamily="18" charset="0"/>
                <a:cs typeface="Times New Roman" panose="02020603050405020304" pitchFamily="18" charset="0"/>
              </a:rPr>
              <a:t>наказ </a:t>
            </a:r>
            <a:r>
              <a:rPr lang="uk-UA" sz="2900" dirty="0">
                <a:solidFill>
                  <a:srgbClr val="002060"/>
                </a:solidFill>
                <a:latin typeface="Times New Roman" panose="02020603050405020304" pitchFamily="18" charset="0"/>
                <a:cs typeface="Times New Roman" panose="02020603050405020304" pitchFamily="18" charset="0"/>
              </a:rPr>
              <a:t>Міністерства освіти і науки України №1400 від 21.11.2016</a:t>
            </a:r>
            <a:r>
              <a:rPr lang="uk-UA" sz="2900" b="1" dirty="0">
                <a:solidFill>
                  <a:srgbClr val="002060"/>
                </a:solidFill>
                <a:latin typeface="Times New Roman" panose="02020603050405020304" pitchFamily="18" charset="0"/>
                <a:cs typeface="Times New Roman" panose="02020603050405020304" pitchFamily="18" charset="0"/>
              </a:rPr>
              <a:t>) </a:t>
            </a:r>
            <a:r>
              <a:rPr lang="uk-UA" sz="2900" b="1" dirty="0" smtClean="0">
                <a:solidFill>
                  <a:srgbClr val="002060"/>
                </a:solidFill>
                <a:latin typeface="Times New Roman" panose="02020603050405020304" pitchFamily="18" charset="0"/>
                <a:cs typeface="Times New Roman" panose="02020603050405020304" pitchFamily="18" charset="0"/>
              </a:rPr>
              <a:t/>
            </a:r>
            <a:br>
              <a:rPr lang="uk-UA" sz="2900" b="1" dirty="0" smtClean="0">
                <a:solidFill>
                  <a:srgbClr val="002060"/>
                </a:solidFill>
                <a:latin typeface="Times New Roman" panose="02020603050405020304" pitchFamily="18" charset="0"/>
                <a:cs typeface="Times New Roman" panose="02020603050405020304" pitchFamily="18" charset="0"/>
              </a:rPr>
            </a:br>
            <a:r>
              <a:rPr lang="uk-UA" sz="2900" b="1" dirty="0" smtClean="0">
                <a:solidFill>
                  <a:srgbClr val="002060"/>
                </a:solidFill>
                <a:latin typeface="Times New Roman" panose="02020603050405020304" pitchFamily="18" charset="0"/>
                <a:cs typeface="Times New Roman" panose="02020603050405020304" pitchFamily="18" charset="0"/>
              </a:rPr>
              <a:t>Положення </a:t>
            </a:r>
            <a:r>
              <a:rPr lang="uk-UA" sz="2900" b="1" dirty="0">
                <a:solidFill>
                  <a:srgbClr val="002060"/>
                </a:solidFill>
                <a:latin typeface="Times New Roman" panose="02020603050405020304" pitchFamily="18" charset="0"/>
                <a:cs typeface="Times New Roman" panose="02020603050405020304" pitchFamily="18" charset="0"/>
              </a:rPr>
              <a:t>про порядок розслідування нещасних випадків, що сталися під час навчально-виховного процесу в навчальних закладах              </a:t>
            </a:r>
            <a:r>
              <a:rPr lang="uk-UA" sz="2900" b="1" dirty="0" smtClean="0">
                <a:solidFill>
                  <a:srgbClr val="002060"/>
                </a:solidFill>
                <a:latin typeface="Times New Roman" panose="02020603050405020304" pitchFamily="18" charset="0"/>
                <a:cs typeface="Times New Roman" panose="02020603050405020304" pitchFamily="18" charset="0"/>
              </a:rPr>
              <a:t/>
            </a:r>
            <a:br>
              <a:rPr lang="uk-UA" sz="2900" b="1" dirty="0" smtClean="0">
                <a:solidFill>
                  <a:srgbClr val="002060"/>
                </a:solidFill>
                <a:latin typeface="Times New Roman" panose="02020603050405020304" pitchFamily="18" charset="0"/>
                <a:cs typeface="Times New Roman" panose="02020603050405020304" pitchFamily="18" charset="0"/>
              </a:rPr>
            </a:br>
            <a:r>
              <a:rPr lang="uk-UA" sz="2900" b="1" dirty="0" smtClean="0">
                <a:solidFill>
                  <a:srgbClr val="002060"/>
                </a:solidFill>
                <a:latin typeface="Times New Roman" panose="02020603050405020304" pitchFamily="18" charset="0"/>
                <a:cs typeface="Times New Roman" panose="02020603050405020304" pitchFamily="18" charset="0"/>
              </a:rPr>
              <a:t> </a:t>
            </a:r>
            <a:r>
              <a:rPr lang="uk-UA" sz="2900" dirty="0" smtClean="0">
                <a:solidFill>
                  <a:srgbClr val="002060"/>
                </a:solidFill>
                <a:latin typeface="Times New Roman" panose="02020603050405020304" pitchFamily="18" charset="0"/>
                <a:cs typeface="Times New Roman" panose="02020603050405020304" pitchFamily="18" charset="0"/>
              </a:rPr>
              <a:t>(наказ </a:t>
            </a:r>
            <a:r>
              <a:rPr lang="uk-UA" sz="2900" dirty="0">
                <a:solidFill>
                  <a:srgbClr val="002060"/>
                </a:solidFill>
                <a:latin typeface="Times New Roman" panose="02020603050405020304" pitchFamily="18" charset="0"/>
                <a:cs typeface="Times New Roman" panose="02020603050405020304" pitchFamily="18" charset="0"/>
              </a:rPr>
              <a:t>Міністерства освіти і науки України  31.08.2001 № 616).</a:t>
            </a:r>
          </a:p>
        </p:txBody>
      </p:sp>
    </p:spTree>
    <p:extLst>
      <p:ext uri="{BB962C8B-B14F-4D97-AF65-F5344CB8AC3E}">
        <p14:creationId xmlns:p14="http://schemas.microsoft.com/office/powerpoint/2010/main" val="1499131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Заголовок 1"/>
          <p:cNvSpPr>
            <a:spLocks noGrp="1"/>
          </p:cNvSpPr>
          <p:nvPr>
            <p:ph type="ctrTitle"/>
          </p:nvPr>
        </p:nvSpPr>
        <p:spPr>
          <a:xfrm>
            <a:off x="4176390" y="3822991"/>
            <a:ext cx="7785455" cy="2387600"/>
          </a:xfrm>
        </p:spPr>
        <p:txBody>
          <a:bodyPr>
            <a:noAutofit/>
          </a:bodyPr>
          <a:lstStyle/>
          <a:p>
            <a:r>
              <a:rPr lang="uk-UA" sz="2000" dirty="0"/>
              <a:t> </a:t>
            </a:r>
            <a:r>
              <a:rPr lang="uk-UA" sz="2600" dirty="0">
                <a:solidFill>
                  <a:srgbClr val="002060"/>
                </a:solidFill>
                <a:latin typeface="Times New Roman" panose="02020603050405020304" pitchFamily="18" charset="0"/>
                <a:cs typeface="Times New Roman" panose="02020603050405020304" pitchFamily="18" charset="0"/>
              </a:rPr>
              <a:t>В  </a:t>
            </a:r>
            <a:r>
              <a:rPr lang="uk-UA" sz="2800" b="1" dirty="0" smtClean="0">
                <a:solidFill>
                  <a:srgbClr val="002060"/>
                </a:solidFill>
                <a:latin typeface="Times New Roman" panose="02020603050405020304" pitchFamily="18" charset="0"/>
                <a:cs typeface="Times New Roman" panose="02020603050405020304" pitchFamily="18" charset="0"/>
              </a:rPr>
              <a:t>Методичних рекомендаціях                              </a:t>
            </a:r>
            <a:r>
              <a:rPr lang="uk-UA" sz="2600" b="1" dirty="0" smtClean="0">
                <a:solidFill>
                  <a:srgbClr val="002060"/>
                </a:solidFill>
                <a:latin typeface="Times New Roman" panose="02020603050405020304" pitchFamily="18" charset="0"/>
                <a:cs typeface="Times New Roman" panose="02020603050405020304" pitchFamily="18" charset="0"/>
              </a:rPr>
              <a:t>щодо проведення просвітницької роботи з учасниками освітнього процесу в закладах дошкільної освіти з питань уникнення  враження мінами, вибухонебезпечними предметами та ознайомлення з правилами поводження в надзвичайних ситуаціях                                                    </a:t>
            </a:r>
            <a:r>
              <a:rPr lang="uk-UA" sz="2600" dirty="0" smtClean="0">
                <a:solidFill>
                  <a:srgbClr val="002060"/>
                </a:solidFill>
                <a:latin typeface="Times New Roman" panose="02020603050405020304" pitchFamily="18" charset="0"/>
                <a:cs typeface="Times New Roman" panose="02020603050405020304" pitchFamily="18" charset="0"/>
              </a:rPr>
              <a:t>(</a:t>
            </a:r>
            <a:r>
              <a:rPr lang="uk-UA" sz="2600" dirty="0">
                <a:solidFill>
                  <a:srgbClr val="002060"/>
                </a:solidFill>
                <a:latin typeface="Times New Roman" panose="02020603050405020304" pitchFamily="18" charset="0"/>
                <a:cs typeface="Times New Roman" panose="02020603050405020304" pitchFamily="18" charset="0"/>
              </a:rPr>
              <a:t>лист МОН від 25.04.2022 № 1/4428-22) </a:t>
            </a:r>
            <a:r>
              <a:rPr lang="uk-UA" sz="2600" dirty="0" smtClean="0">
                <a:solidFill>
                  <a:srgbClr val="002060"/>
                </a:solidFill>
                <a:latin typeface="Times New Roman" panose="02020603050405020304" pitchFamily="18" charset="0"/>
                <a:cs typeface="Times New Roman" panose="02020603050405020304" pitchFamily="18" charset="0"/>
              </a:rPr>
              <a:t>                                            звертається </a:t>
            </a:r>
            <a:r>
              <a:rPr lang="uk-UA" sz="2600" dirty="0">
                <a:solidFill>
                  <a:srgbClr val="002060"/>
                </a:solidFill>
                <a:latin typeface="Times New Roman" panose="02020603050405020304" pitchFamily="18" charset="0"/>
                <a:cs typeface="Times New Roman" panose="02020603050405020304" pitchFamily="18" charset="0"/>
              </a:rPr>
              <a:t>увага на контроль за переміщенням дітей за межами будівель;  обов’язковість  обстеження  території, де проходять прогулянки, з метою виявлення вибухонебезпечних та підозрілих предметів; пояснення дітям, про небезпеку, яку несуть незнайомі предмети, покинуті іграшки;  роз’яснювальну роботу щодо безпечної поведінки в умовах воєнного стану з використанням різних форм організації освітньої </a:t>
            </a:r>
            <a:r>
              <a:rPr lang="uk-UA" sz="2600" dirty="0" smtClean="0">
                <a:solidFill>
                  <a:srgbClr val="002060"/>
                </a:solidFill>
                <a:latin typeface="Times New Roman" panose="02020603050405020304" pitchFamily="18" charset="0"/>
                <a:cs typeface="Times New Roman" panose="02020603050405020304" pitchFamily="18" charset="0"/>
              </a:rPr>
              <a:t>діяльності.</a:t>
            </a:r>
            <a:endParaRPr lang="uk-UA" sz="2600" dirty="0">
              <a:solidFill>
                <a:srgbClr val="00206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59875" y="766908"/>
            <a:ext cx="3185523" cy="2111084"/>
          </a:xfrm>
          <a:prstGeom prst="rect">
            <a:avLst/>
          </a:prstGeom>
        </p:spPr>
      </p:pic>
      <p:pic>
        <p:nvPicPr>
          <p:cNvPr id="7" name="Рисунок 6"/>
          <p:cNvPicPr>
            <a:picLocks noChangeAspect="1"/>
          </p:cNvPicPr>
          <p:nvPr/>
        </p:nvPicPr>
        <p:blipFill>
          <a:blip r:embed="rId4"/>
          <a:stretch>
            <a:fillRect/>
          </a:stretch>
        </p:blipFill>
        <p:spPr>
          <a:xfrm>
            <a:off x="459875" y="3461634"/>
            <a:ext cx="3185523" cy="2251899"/>
          </a:xfrm>
          <a:prstGeom prst="rect">
            <a:avLst/>
          </a:prstGeom>
        </p:spPr>
      </p:pic>
    </p:spTree>
    <p:extLst>
      <p:ext uri="{BB962C8B-B14F-4D97-AF65-F5344CB8AC3E}">
        <p14:creationId xmlns:p14="http://schemas.microsoft.com/office/powerpoint/2010/main" val="3551605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Заголовок 1"/>
          <p:cNvSpPr>
            <a:spLocks noGrp="1"/>
          </p:cNvSpPr>
          <p:nvPr>
            <p:ph type="ctrTitle"/>
          </p:nvPr>
        </p:nvSpPr>
        <p:spPr>
          <a:xfrm>
            <a:off x="4029899" y="4180536"/>
            <a:ext cx="8036767" cy="2387600"/>
          </a:xfrm>
        </p:spPr>
        <p:txBody>
          <a:bodyPr>
            <a:noAutofit/>
          </a:bodyPr>
          <a:lstStyle/>
          <a:p>
            <a:r>
              <a:rPr lang="uk-UA" sz="2600" b="1" dirty="0" smtClean="0">
                <a:solidFill>
                  <a:srgbClr val="002060"/>
                </a:solidFill>
                <a:latin typeface="Times New Roman" panose="02020603050405020304" pitchFamily="18" charset="0"/>
                <a:cs typeface="Times New Roman" panose="02020603050405020304" pitchFamily="18" charset="0"/>
              </a:rPr>
              <a:t>«</a:t>
            </a:r>
            <a:r>
              <a:rPr lang="uk-UA" sz="2600" b="1" dirty="0">
                <a:solidFill>
                  <a:srgbClr val="002060"/>
                </a:solidFill>
                <a:latin typeface="Times New Roman" panose="02020603050405020304" pitchFamily="18" charset="0"/>
                <a:cs typeface="Times New Roman" panose="02020603050405020304" pitchFamily="18" charset="0"/>
              </a:rPr>
              <a:t>Про окремі питання діяльності закладів дошкільної освіти у 2022/2023 </a:t>
            </a:r>
            <a:r>
              <a:rPr lang="uk-UA" sz="2600" b="1" dirty="0" smtClean="0">
                <a:solidFill>
                  <a:srgbClr val="002060"/>
                </a:solidFill>
                <a:latin typeface="Times New Roman" panose="02020603050405020304" pitchFamily="18" charset="0"/>
                <a:cs typeface="Times New Roman" panose="02020603050405020304" pitchFamily="18" charset="0"/>
              </a:rPr>
              <a:t>н. р.»                                 (</a:t>
            </a:r>
            <a:r>
              <a:rPr lang="uk-UA" sz="2600" dirty="0">
                <a:solidFill>
                  <a:srgbClr val="002060"/>
                </a:solidFill>
                <a:latin typeface="Times New Roman" panose="02020603050405020304" pitchFamily="18" charset="0"/>
                <a:cs typeface="Times New Roman" panose="02020603050405020304" pitchFamily="18" charset="0"/>
              </a:rPr>
              <a:t>Лист МОН від 27.07. 2022 № </a:t>
            </a:r>
            <a:r>
              <a:rPr lang="uk-UA" sz="2600" dirty="0" smtClean="0">
                <a:solidFill>
                  <a:srgbClr val="002060"/>
                </a:solidFill>
                <a:latin typeface="Times New Roman" panose="02020603050405020304" pitchFamily="18" charset="0"/>
                <a:cs typeface="Times New Roman" panose="02020603050405020304" pitchFamily="18" charset="0"/>
              </a:rPr>
              <a:t>1/8504-22)</a:t>
            </a:r>
            <a:r>
              <a:rPr lang="uk-UA" sz="2600" b="1" dirty="0" smtClean="0">
                <a:solidFill>
                  <a:srgbClr val="002060"/>
                </a:solidFill>
                <a:latin typeface="Times New Roman" panose="02020603050405020304" pitchFamily="18" charset="0"/>
                <a:cs typeface="Times New Roman" panose="02020603050405020304" pitchFamily="18" charset="0"/>
              </a:rPr>
              <a:t/>
            </a:r>
            <a:br>
              <a:rPr lang="uk-UA" sz="2600" b="1" dirty="0" smtClean="0">
                <a:solidFill>
                  <a:srgbClr val="002060"/>
                </a:solidFill>
                <a:latin typeface="Times New Roman" panose="02020603050405020304" pitchFamily="18" charset="0"/>
                <a:cs typeface="Times New Roman" panose="02020603050405020304" pitchFamily="18" charset="0"/>
              </a:rPr>
            </a:br>
            <a:r>
              <a:rPr lang="uk-UA" sz="2600" dirty="0" smtClean="0">
                <a:solidFill>
                  <a:srgbClr val="002060"/>
                </a:solidFill>
                <a:latin typeface="Times New Roman" panose="02020603050405020304" pitchFamily="18" charset="0"/>
                <a:cs typeface="Times New Roman" panose="02020603050405020304" pitchFamily="18" charset="0"/>
              </a:rPr>
              <a:t> </a:t>
            </a:r>
            <a:r>
              <a:rPr lang="uk-UA" sz="2600" dirty="0">
                <a:solidFill>
                  <a:srgbClr val="002060"/>
                </a:solidFill>
                <a:latin typeface="Times New Roman" panose="02020603050405020304" pitchFamily="18" charset="0"/>
                <a:cs typeface="Times New Roman" panose="02020603050405020304" pitchFamily="18" charset="0"/>
              </a:rPr>
              <a:t>акцентує увагу на заходах безпеки, серед яких:</a:t>
            </a:r>
            <a:r>
              <a:rPr lang="ru-RU" sz="2600" dirty="0">
                <a:solidFill>
                  <a:srgbClr val="002060"/>
                </a:solidFill>
                <a:latin typeface="Times New Roman" panose="02020603050405020304" pitchFamily="18" charset="0"/>
                <a:cs typeface="Times New Roman" panose="02020603050405020304" pitchFamily="18" charset="0"/>
              </a:rPr>
              <a:t/>
            </a:r>
            <a:br>
              <a:rPr lang="ru-RU" sz="2600" dirty="0">
                <a:solidFill>
                  <a:srgbClr val="002060"/>
                </a:solidFill>
                <a:latin typeface="Times New Roman" panose="02020603050405020304" pitchFamily="18" charset="0"/>
                <a:cs typeface="Times New Roman" panose="02020603050405020304" pitchFamily="18" charset="0"/>
              </a:rPr>
            </a:br>
            <a:r>
              <a:rPr lang="uk-UA" sz="2600" dirty="0">
                <a:solidFill>
                  <a:srgbClr val="002060"/>
                </a:solidFill>
                <a:latin typeface="Times New Roman" panose="02020603050405020304" pitchFamily="18" charset="0"/>
                <a:cs typeface="Times New Roman" panose="02020603050405020304" pitchFamily="18" charset="0"/>
              </a:rPr>
              <a:t>- наявність у кожному закладі освіти планів евакуації та обладнаного укриття для всіх учасників освітнього </a:t>
            </a:r>
            <a:r>
              <a:rPr lang="uk-UA" sz="2600" dirty="0" smtClean="0">
                <a:solidFill>
                  <a:srgbClr val="002060"/>
                </a:solidFill>
                <a:latin typeface="Times New Roman" panose="02020603050405020304" pitchFamily="18" charset="0"/>
                <a:cs typeface="Times New Roman" panose="02020603050405020304" pitchFamily="18" charset="0"/>
              </a:rPr>
              <a:t>процесу;</a:t>
            </a:r>
            <a:r>
              <a:rPr lang="uk-UA" sz="2600" dirty="0">
                <a:solidFill>
                  <a:srgbClr val="002060"/>
                </a:solidFill>
                <a:latin typeface="Times New Roman" panose="02020603050405020304" pitchFamily="18" charset="0"/>
                <a:cs typeface="Times New Roman" panose="02020603050405020304" pitchFamily="18" charset="0"/>
              </a:rPr>
              <a:t/>
            </a:r>
            <a:br>
              <a:rPr lang="uk-UA" sz="2600" dirty="0">
                <a:solidFill>
                  <a:srgbClr val="002060"/>
                </a:solidFill>
                <a:latin typeface="Times New Roman" panose="02020603050405020304" pitchFamily="18" charset="0"/>
                <a:cs typeface="Times New Roman" panose="02020603050405020304" pitchFamily="18" charset="0"/>
              </a:rPr>
            </a:br>
            <a:r>
              <a:rPr lang="uk-UA" sz="2600" dirty="0">
                <a:solidFill>
                  <a:srgbClr val="002060"/>
                </a:solidFill>
                <a:latin typeface="Times New Roman" panose="02020603050405020304" pitchFamily="18" charset="0"/>
                <a:cs typeface="Times New Roman" panose="02020603050405020304" pitchFamily="18" charset="0"/>
              </a:rPr>
              <a:t>- проведення </a:t>
            </a:r>
            <a:r>
              <a:rPr lang="uk-UA" sz="2600" dirty="0" smtClean="0">
                <a:solidFill>
                  <a:srgbClr val="002060"/>
                </a:solidFill>
                <a:latin typeface="Times New Roman" panose="02020603050405020304" pitchFamily="18" charset="0"/>
                <a:cs typeface="Times New Roman" panose="02020603050405020304" pitchFamily="18" charset="0"/>
              </a:rPr>
              <a:t>тренувань відповідно </a:t>
            </a:r>
            <a:r>
              <a:rPr lang="uk-UA" sz="2600" dirty="0">
                <a:solidFill>
                  <a:srgbClr val="002060"/>
                </a:solidFill>
                <a:latin typeface="Times New Roman" panose="02020603050405020304" pitchFamily="18" charset="0"/>
                <a:cs typeface="Times New Roman" panose="02020603050405020304" pitchFamily="18" charset="0"/>
              </a:rPr>
              <a:t>до алгоритму дій у разі оголошення сигналу повітряної тривоги або іншої надзвичайної ситуації;</a:t>
            </a:r>
            <a:br>
              <a:rPr lang="uk-UA" sz="2600" dirty="0">
                <a:solidFill>
                  <a:srgbClr val="002060"/>
                </a:solidFill>
                <a:latin typeface="Times New Roman" panose="02020603050405020304" pitchFamily="18" charset="0"/>
                <a:cs typeface="Times New Roman" panose="02020603050405020304" pitchFamily="18" charset="0"/>
              </a:rPr>
            </a:br>
            <a:r>
              <a:rPr lang="uk-UA" sz="2600" dirty="0">
                <a:solidFill>
                  <a:srgbClr val="002060"/>
                </a:solidFill>
                <a:latin typeface="Times New Roman" panose="02020603050405020304" pitchFamily="18" charset="0"/>
                <a:cs typeface="Times New Roman" panose="02020603050405020304" pitchFamily="18" charset="0"/>
              </a:rPr>
              <a:t>- проведення з працівниками закладу занять за темами: збереження життя та здоров’я в умовах війни та надзвичайних ситуацій, надання </a:t>
            </a:r>
            <a:r>
              <a:rPr lang="uk-UA" sz="2600" dirty="0" err="1">
                <a:solidFill>
                  <a:srgbClr val="002060"/>
                </a:solidFill>
                <a:latin typeface="Times New Roman" panose="02020603050405020304" pitchFamily="18" charset="0"/>
                <a:cs typeface="Times New Roman" panose="02020603050405020304" pitchFamily="18" charset="0"/>
              </a:rPr>
              <a:t>домедичної</a:t>
            </a:r>
            <a:r>
              <a:rPr lang="uk-UA" sz="2600" dirty="0">
                <a:solidFill>
                  <a:srgbClr val="002060"/>
                </a:solidFill>
                <a:latin typeface="Times New Roman" panose="02020603050405020304" pitchFamily="18" charset="0"/>
                <a:cs typeface="Times New Roman" panose="02020603050405020304" pitchFamily="18" charset="0"/>
              </a:rPr>
              <a:t> допомоги;</a:t>
            </a:r>
            <a:br>
              <a:rPr lang="uk-UA" sz="2600" dirty="0">
                <a:solidFill>
                  <a:srgbClr val="002060"/>
                </a:solidFill>
                <a:latin typeface="Times New Roman" panose="02020603050405020304" pitchFamily="18" charset="0"/>
                <a:cs typeface="Times New Roman" panose="02020603050405020304" pitchFamily="18" charset="0"/>
              </a:rPr>
            </a:br>
            <a:r>
              <a:rPr lang="uk-UA" sz="2600" dirty="0">
                <a:solidFill>
                  <a:srgbClr val="002060"/>
                </a:solidFill>
                <a:latin typeface="Times New Roman" panose="02020603050405020304" pitchFamily="18" charset="0"/>
                <a:cs typeface="Times New Roman" panose="02020603050405020304" pitchFamily="18" charset="0"/>
              </a:rPr>
              <a:t>- інформування батьків про створення безпечних умов для організації освітнього процесу.</a:t>
            </a:r>
            <a:r>
              <a:rPr lang="ru-RU" sz="2600" dirty="0">
                <a:solidFill>
                  <a:srgbClr val="002060"/>
                </a:solidFill>
                <a:latin typeface="Times New Roman" panose="02020603050405020304" pitchFamily="18" charset="0"/>
                <a:cs typeface="Times New Roman" panose="02020603050405020304" pitchFamily="18" charset="0"/>
              </a:rPr>
              <a:t/>
            </a:r>
            <a:br>
              <a:rPr lang="ru-RU" sz="2600" dirty="0">
                <a:solidFill>
                  <a:srgbClr val="002060"/>
                </a:solidFill>
                <a:latin typeface="Times New Roman" panose="02020603050405020304" pitchFamily="18" charset="0"/>
                <a:cs typeface="Times New Roman" panose="02020603050405020304" pitchFamily="18" charset="0"/>
              </a:rPr>
            </a:br>
            <a:endParaRPr lang="uk-UA" sz="2600"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463" y="783772"/>
            <a:ext cx="3271933" cy="2453950"/>
          </a:xfrm>
          <a:prstGeom prst="rect">
            <a:avLst/>
          </a:prstGeom>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6295" y="3636605"/>
            <a:ext cx="3388270" cy="2393302"/>
          </a:xfrm>
          <a:prstGeom prst="rect">
            <a:avLst/>
          </a:prstGeom>
        </p:spPr>
      </p:pic>
    </p:spTree>
    <p:extLst>
      <p:ext uri="{BB962C8B-B14F-4D97-AF65-F5344CB8AC3E}">
        <p14:creationId xmlns:p14="http://schemas.microsoft.com/office/powerpoint/2010/main" val="3976808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Заголовок 1"/>
          <p:cNvSpPr>
            <a:spLocks noGrp="1"/>
          </p:cNvSpPr>
          <p:nvPr>
            <p:ph type="ctrTitle"/>
          </p:nvPr>
        </p:nvSpPr>
        <p:spPr>
          <a:xfrm>
            <a:off x="6926424" y="3349301"/>
            <a:ext cx="4472473" cy="2387600"/>
          </a:xfrm>
        </p:spPr>
        <p:txBody>
          <a:bodyPr>
            <a:noAutofit/>
          </a:bodyPr>
          <a:lstStyle/>
          <a:p>
            <a:r>
              <a:rPr lang="uk-UA" sz="3200" b="1" dirty="0" smtClean="0">
                <a:solidFill>
                  <a:srgbClr val="002060"/>
                </a:solidFill>
                <a:latin typeface="Times New Roman" panose="02020603050405020304" pitchFamily="18" charset="0"/>
                <a:cs typeface="Times New Roman" panose="02020603050405020304" pitchFamily="18" charset="0"/>
              </a:rPr>
              <a:t>«</a:t>
            </a:r>
            <a:r>
              <a:rPr lang="uk-UA" sz="3200" b="1" dirty="0">
                <a:solidFill>
                  <a:srgbClr val="002060"/>
                </a:solidFill>
                <a:latin typeface="Times New Roman" panose="02020603050405020304" pitchFamily="18" charset="0"/>
                <a:cs typeface="Times New Roman" panose="02020603050405020304" pitchFamily="18" charset="0"/>
              </a:rPr>
              <a:t>Про організацію укриття працівників та дітей у закладах освіти</a:t>
            </a:r>
            <a:r>
              <a:rPr lang="uk-UA" sz="3200" b="1" dirty="0" smtClean="0">
                <a:solidFill>
                  <a:srgbClr val="002060"/>
                </a:solidFill>
                <a:latin typeface="Times New Roman" panose="02020603050405020304" pitchFamily="18" charset="0"/>
                <a:cs typeface="Times New Roman" panose="02020603050405020304" pitchFamily="18" charset="0"/>
              </a:rPr>
              <a:t>»                         </a:t>
            </a:r>
            <a:r>
              <a:rPr lang="uk-UA" sz="2800" b="1" dirty="0" smtClean="0">
                <a:solidFill>
                  <a:srgbClr val="002060"/>
                </a:solidFill>
                <a:latin typeface="Times New Roman" panose="02020603050405020304" pitchFamily="18" charset="0"/>
                <a:cs typeface="Times New Roman" panose="02020603050405020304" pitchFamily="18" charset="0"/>
              </a:rPr>
              <a:t>(</a:t>
            </a:r>
            <a:r>
              <a:rPr lang="uk-UA" sz="2800" dirty="0" smtClean="0">
                <a:solidFill>
                  <a:srgbClr val="002060"/>
                </a:solidFill>
                <a:latin typeface="Times New Roman" panose="02020603050405020304" pitchFamily="18" charset="0"/>
                <a:cs typeface="Times New Roman" panose="02020603050405020304" pitchFamily="18" charset="0"/>
              </a:rPr>
              <a:t>лист </a:t>
            </a:r>
            <a:r>
              <a:rPr lang="uk-UA" sz="2800" dirty="0">
                <a:solidFill>
                  <a:srgbClr val="002060"/>
                </a:solidFill>
                <a:latin typeface="Times New Roman" panose="02020603050405020304" pitchFamily="18" charset="0"/>
                <a:cs typeface="Times New Roman" panose="02020603050405020304" pitchFamily="18" charset="0"/>
              </a:rPr>
              <a:t>ДСНС України від 14.06.2022 N </a:t>
            </a:r>
            <a:r>
              <a:rPr lang="uk-UA" sz="2800" dirty="0" smtClean="0">
                <a:solidFill>
                  <a:srgbClr val="002060"/>
                </a:solidFill>
                <a:latin typeface="Times New Roman" panose="02020603050405020304" pitchFamily="18" charset="0"/>
                <a:cs typeface="Times New Roman" panose="02020603050405020304" pitchFamily="18" charset="0"/>
              </a:rPr>
              <a:t>03-1870/162-2)</a:t>
            </a:r>
            <a:r>
              <a:rPr lang="uk-UA" sz="2800" b="1" dirty="0" smtClean="0">
                <a:solidFill>
                  <a:srgbClr val="002060"/>
                </a:solidFill>
                <a:latin typeface="Times New Roman" panose="02020603050405020304" pitchFamily="18" charset="0"/>
                <a:cs typeface="Times New Roman" panose="02020603050405020304" pitchFamily="18" charset="0"/>
              </a:rPr>
              <a:t> </a:t>
            </a:r>
            <a:r>
              <a:rPr lang="uk-UA" sz="2800" dirty="0" smtClean="0">
                <a:solidFill>
                  <a:srgbClr val="002060"/>
                </a:solidFill>
                <a:latin typeface="Times New Roman" panose="02020603050405020304" pitchFamily="18" charset="0"/>
                <a:cs typeface="Times New Roman" panose="02020603050405020304" pitchFamily="18" charset="0"/>
              </a:rPr>
              <a:t>В ньому надаються </a:t>
            </a:r>
            <a:r>
              <a:rPr lang="uk-UA" sz="2800" dirty="0">
                <a:solidFill>
                  <a:srgbClr val="002060"/>
                </a:solidFill>
                <a:latin typeface="Times New Roman" panose="02020603050405020304" pitchFamily="18" charset="0"/>
                <a:cs typeface="Times New Roman" panose="02020603050405020304" pitchFamily="18" charset="0"/>
              </a:rPr>
              <a:t>рекомендації щодо організації укриття в об’єктах фонду захисних споруд цивільного захисту закладів освіти.</a:t>
            </a:r>
            <a:br>
              <a:rPr lang="uk-UA" sz="2800" dirty="0">
                <a:solidFill>
                  <a:srgbClr val="002060"/>
                </a:solidFill>
                <a:latin typeface="Times New Roman" panose="02020603050405020304" pitchFamily="18" charset="0"/>
                <a:cs typeface="Times New Roman" panose="02020603050405020304" pitchFamily="18" charset="0"/>
              </a:rPr>
            </a:br>
            <a:r>
              <a:rPr lang="uk-UA" sz="2800" dirty="0">
                <a:solidFill>
                  <a:srgbClr val="002060"/>
                </a:solidFill>
                <a:latin typeface="Times New Roman" panose="02020603050405020304" pitchFamily="18" charset="0"/>
                <a:cs typeface="Times New Roman" panose="02020603050405020304" pitchFamily="18" charset="0"/>
              </a:rPr>
              <a:t>       </a:t>
            </a:r>
          </a:p>
        </p:txBody>
      </p:sp>
      <p:pic>
        <p:nvPicPr>
          <p:cNvPr id="5" name="Рисунок 4"/>
          <p:cNvPicPr>
            <a:picLocks noChangeAspect="1"/>
          </p:cNvPicPr>
          <p:nvPr/>
        </p:nvPicPr>
        <p:blipFill>
          <a:blip r:embed="rId3"/>
          <a:stretch>
            <a:fillRect/>
          </a:stretch>
        </p:blipFill>
        <p:spPr>
          <a:xfrm>
            <a:off x="943364" y="605034"/>
            <a:ext cx="3420252" cy="2226855"/>
          </a:xfrm>
          <a:prstGeom prst="rect">
            <a:avLst/>
          </a:prstGeom>
        </p:spPr>
      </p:pic>
      <p:pic>
        <p:nvPicPr>
          <p:cNvPr id="7" name="Рисунок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3910" y="3436922"/>
            <a:ext cx="3539412" cy="2299979"/>
          </a:xfrm>
          <a:prstGeom prst="rect">
            <a:avLst/>
          </a:prstGeom>
        </p:spPr>
      </p:pic>
    </p:spTree>
    <p:extLst>
      <p:ext uri="{BB962C8B-B14F-4D97-AF65-F5344CB8AC3E}">
        <p14:creationId xmlns:p14="http://schemas.microsoft.com/office/powerpoint/2010/main" val="2291928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Прямокутник 4"/>
          <p:cNvSpPr/>
          <p:nvPr/>
        </p:nvSpPr>
        <p:spPr>
          <a:xfrm>
            <a:off x="5628752" y="469214"/>
            <a:ext cx="6277109" cy="5488682"/>
          </a:xfrm>
          <a:prstGeom prst="rect">
            <a:avLst/>
          </a:prstGeom>
        </p:spPr>
        <p:txBody>
          <a:bodyPr wrap="square">
            <a:spAutoFit/>
          </a:bodyPr>
          <a:lstStyle/>
          <a:p>
            <a:pPr marL="457200" indent="318770" algn="ctr">
              <a:spcAft>
                <a:spcPts val="800"/>
              </a:spcAft>
            </a:pPr>
            <a:r>
              <a:rPr lang="uk-UA"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7 квітня 2023 року розпорядженням Кабінету Міністрів України № 301-р </a:t>
            </a:r>
            <a:r>
              <a:rPr lang="uk-UA"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схвалена                                           </a:t>
            </a:r>
            <a:r>
              <a:rPr lang="uk-UA" sz="3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Концепція </a:t>
            </a:r>
            <a:r>
              <a:rPr lang="uk-UA"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безпеки закладів </a:t>
            </a:r>
            <a:r>
              <a:rPr lang="uk-UA" sz="3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освіти</a:t>
            </a:r>
            <a:r>
              <a:rPr lang="uk-UA" sz="32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uk-UA" sz="2800" b="1" i="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Строк </a:t>
            </a:r>
            <a:r>
              <a:rPr lang="uk-UA" sz="28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реалізації </a:t>
            </a:r>
            <a:r>
              <a:rPr lang="uk-UA" sz="28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-2023-2025 </a:t>
            </a:r>
            <a:r>
              <a:rPr lang="uk-UA"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роки.</a:t>
            </a:r>
            <a:endParaRPr lang="ru-RU"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uk-UA" sz="28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Мета  Концепції</a:t>
            </a:r>
            <a:r>
              <a:rPr lang="uk-UA"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створення рівних, належних і безпечних умов здобуття освіти, організація безпечного освітнього середовища, зокрема в умовах військової агресії Російської Федерації проти України</a:t>
            </a:r>
            <a:endParaRPr lang="uk-UA" sz="2800" dirty="0">
              <a:solidFill>
                <a:srgbClr val="00206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6598" y="1640672"/>
            <a:ext cx="4435557" cy="2987312"/>
          </a:xfrm>
          <a:prstGeom prst="rect">
            <a:avLst/>
          </a:prstGeom>
        </p:spPr>
      </p:pic>
    </p:spTree>
    <p:extLst>
      <p:ext uri="{BB962C8B-B14F-4D97-AF65-F5344CB8AC3E}">
        <p14:creationId xmlns:p14="http://schemas.microsoft.com/office/powerpoint/2010/main" val="4946870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Заголовок 1"/>
          <p:cNvSpPr>
            <a:spLocks noGrp="1"/>
          </p:cNvSpPr>
          <p:nvPr>
            <p:ph type="ctrTitle"/>
          </p:nvPr>
        </p:nvSpPr>
        <p:spPr>
          <a:xfrm>
            <a:off x="5921830" y="3814276"/>
            <a:ext cx="5965371" cy="2387600"/>
          </a:xfrm>
        </p:spPr>
        <p:txBody>
          <a:bodyPr>
            <a:noAutofit/>
          </a:bodyPr>
          <a:lstStyle/>
          <a:p>
            <a:r>
              <a:rPr lang="uk-UA" sz="3200" b="1" dirty="0">
                <a:solidFill>
                  <a:srgbClr val="002060"/>
                </a:solidFill>
                <a:latin typeface="Times New Roman" panose="02020603050405020304" pitchFamily="18" charset="0"/>
                <a:cs typeface="Times New Roman" panose="02020603050405020304" pitchFamily="18" charset="0"/>
              </a:rPr>
              <a:t>Основні завдання Концепції:</a:t>
            </a:r>
            <a:r>
              <a:rPr lang="ru-RU" sz="2800" dirty="0">
                <a:solidFill>
                  <a:srgbClr val="002060"/>
                </a:solidFill>
                <a:latin typeface="Times New Roman" panose="02020603050405020304" pitchFamily="18" charset="0"/>
                <a:cs typeface="Times New Roman" panose="02020603050405020304" pitchFamily="18" charset="0"/>
              </a:rPr>
              <a:t/>
            </a:r>
            <a:br>
              <a:rPr lang="ru-RU" sz="2800" dirty="0">
                <a:solidFill>
                  <a:srgbClr val="002060"/>
                </a:solidFill>
                <a:latin typeface="Times New Roman" panose="02020603050405020304" pitchFamily="18" charset="0"/>
                <a:cs typeface="Times New Roman" panose="02020603050405020304" pitchFamily="18" charset="0"/>
              </a:rPr>
            </a:br>
            <a:r>
              <a:rPr lang="ru-RU" sz="2800" dirty="0" smtClean="0">
                <a:solidFill>
                  <a:srgbClr val="002060"/>
                </a:solidFill>
                <a:latin typeface="Times New Roman" panose="02020603050405020304" pitchFamily="18" charset="0"/>
                <a:cs typeface="Times New Roman" panose="02020603050405020304" pitchFamily="18" charset="0"/>
              </a:rPr>
              <a:t>-</a:t>
            </a:r>
            <a:r>
              <a:rPr lang="uk-UA" sz="2800" b="1" i="1" dirty="0" smtClean="0">
                <a:solidFill>
                  <a:srgbClr val="002060"/>
                </a:solidFill>
                <a:latin typeface="Times New Roman" panose="02020603050405020304" pitchFamily="18" charset="0"/>
                <a:cs typeface="Times New Roman" panose="02020603050405020304" pitchFamily="18" charset="0"/>
              </a:rPr>
              <a:t>створення </a:t>
            </a:r>
            <a:r>
              <a:rPr lang="uk-UA" sz="2800" b="1" i="1" dirty="0">
                <a:solidFill>
                  <a:srgbClr val="002060"/>
                </a:solidFill>
                <a:latin typeface="Times New Roman" panose="02020603050405020304" pitchFamily="18" charset="0"/>
                <a:cs typeface="Times New Roman" panose="02020603050405020304" pitchFamily="18" charset="0"/>
              </a:rPr>
              <a:t>безпечної інфраструктури закладів освіти</a:t>
            </a:r>
            <a:r>
              <a:rPr lang="uk-UA" sz="2800" dirty="0">
                <a:solidFill>
                  <a:srgbClr val="002060"/>
                </a:solidFill>
                <a:latin typeface="Times New Roman" panose="02020603050405020304" pitchFamily="18" charset="0"/>
                <a:cs typeface="Times New Roman" panose="02020603050405020304" pitchFamily="18" charset="0"/>
              </a:rPr>
              <a:t> (облаштування існуючих та будівництво нових захисних споруд</a:t>
            </a:r>
            <a:r>
              <a:rPr lang="uk-UA" sz="2800" dirty="0" smtClean="0">
                <a:solidFill>
                  <a:srgbClr val="002060"/>
                </a:solidFill>
                <a:latin typeface="Times New Roman" panose="02020603050405020304" pitchFamily="18" charset="0"/>
                <a:cs typeface="Times New Roman" panose="02020603050405020304" pitchFamily="18" charset="0"/>
              </a:rPr>
              <a:t>, забезпечення </a:t>
            </a:r>
            <a:r>
              <a:rPr lang="uk-UA" sz="2800" dirty="0">
                <a:solidFill>
                  <a:srgbClr val="002060"/>
                </a:solidFill>
                <a:latin typeface="Times New Roman" panose="02020603050405020304" pitchFamily="18" charset="0"/>
                <a:cs typeface="Times New Roman" panose="02020603050405020304" pitchFamily="18" charset="0"/>
              </a:rPr>
              <a:t>мінімальних вимог для належної організації освітнього процесу в них, забезпечення пожежної та техногенної  безпеки, охорона закладів освіти із залученням поліції охорони, встановлення тривожної сигналізації, удосконалення нормативно-правової бази у сфері цивільного захисту тощо);</a:t>
            </a:r>
            <a:endParaRPr lang="ru-RU" sz="2800"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539" y="1551344"/>
            <a:ext cx="5053148" cy="3263252"/>
          </a:xfrm>
          <a:prstGeom prst="rect">
            <a:avLst/>
          </a:prstGeom>
        </p:spPr>
      </p:pic>
    </p:spTree>
    <p:extLst>
      <p:ext uri="{BB962C8B-B14F-4D97-AF65-F5344CB8AC3E}">
        <p14:creationId xmlns:p14="http://schemas.microsoft.com/office/powerpoint/2010/main" val="3201098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Заголовок 1"/>
          <p:cNvSpPr>
            <a:spLocks noGrp="1"/>
          </p:cNvSpPr>
          <p:nvPr>
            <p:ph type="ctrTitle"/>
          </p:nvPr>
        </p:nvSpPr>
        <p:spPr>
          <a:xfrm>
            <a:off x="5896947" y="4205871"/>
            <a:ext cx="5312229" cy="2387600"/>
          </a:xfrm>
        </p:spPr>
        <p:txBody>
          <a:bodyPr>
            <a:noAutofit/>
          </a:bodyPr>
          <a:lstStyle/>
          <a:p>
            <a:r>
              <a:rPr lang="ru-RU" sz="2800" dirty="0">
                <a:latin typeface="Times New Roman" panose="02020603050405020304" pitchFamily="18" charset="0"/>
                <a:cs typeface="Times New Roman" panose="02020603050405020304" pitchFamily="18" charset="0"/>
              </a:rPr>
              <a:t> </a:t>
            </a:r>
            <a:r>
              <a:rPr lang="ru-RU" sz="2800" dirty="0" smtClean="0">
                <a:solidFill>
                  <a:srgbClr val="002060"/>
                </a:solidFill>
                <a:latin typeface="Times New Roman" panose="02020603050405020304" pitchFamily="18" charset="0"/>
                <a:cs typeface="Times New Roman" panose="02020603050405020304" pitchFamily="18" charset="0"/>
              </a:rPr>
              <a:t>-</a:t>
            </a:r>
            <a:r>
              <a:rPr lang="uk-UA" sz="2800" b="1" i="1" dirty="0" smtClean="0">
                <a:solidFill>
                  <a:srgbClr val="002060"/>
                </a:solidFill>
                <a:latin typeface="Times New Roman" panose="02020603050405020304" pitchFamily="18" charset="0"/>
                <a:cs typeface="Times New Roman" panose="02020603050405020304" pitchFamily="18" charset="0"/>
              </a:rPr>
              <a:t>ефективне </a:t>
            </a:r>
            <a:r>
              <a:rPr lang="uk-UA" sz="2800" b="1" i="1" dirty="0">
                <a:solidFill>
                  <a:srgbClr val="002060"/>
                </a:solidFill>
                <a:latin typeface="Times New Roman" panose="02020603050405020304" pitchFamily="18" charset="0"/>
                <a:cs typeface="Times New Roman" panose="02020603050405020304" pitchFamily="18" charset="0"/>
              </a:rPr>
              <a:t>попередження та протидія негативним </a:t>
            </a:r>
            <a:r>
              <a:rPr lang="uk-UA" sz="2800" b="1" i="1" dirty="0" err="1" smtClean="0">
                <a:solidFill>
                  <a:srgbClr val="002060"/>
                </a:solidFill>
                <a:latin typeface="Times New Roman" panose="02020603050405020304" pitchFamily="18" charset="0"/>
                <a:cs typeface="Times New Roman" panose="02020603050405020304" pitchFamily="18" charset="0"/>
              </a:rPr>
              <a:t>безпековим</a:t>
            </a:r>
            <a:r>
              <a:rPr lang="uk-UA" sz="2800" b="1" i="1" dirty="0" smtClean="0">
                <a:solidFill>
                  <a:srgbClr val="002060"/>
                </a:solidFill>
                <a:latin typeface="Times New Roman" panose="02020603050405020304" pitchFamily="18" charset="0"/>
                <a:cs typeface="Times New Roman" panose="02020603050405020304" pitchFamily="18" charset="0"/>
              </a:rPr>
              <a:t> </a:t>
            </a:r>
            <a:r>
              <a:rPr lang="uk-UA" sz="2800" b="1" i="1" dirty="0">
                <a:solidFill>
                  <a:srgbClr val="002060"/>
                </a:solidFill>
                <a:latin typeface="Times New Roman" panose="02020603050405020304" pitchFamily="18" charset="0"/>
                <a:cs typeface="Times New Roman" panose="02020603050405020304" pitchFamily="18" charset="0"/>
              </a:rPr>
              <a:t>явищам в освітньому </a:t>
            </a:r>
            <a:r>
              <a:rPr lang="uk-UA" sz="2800" b="1" i="1" dirty="0" smtClean="0">
                <a:solidFill>
                  <a:srgbClr val="002060"/>
                </a:solidFill>
                <a:latin typeface="Times New Roman" panose="02020603050405020304" pitchFamily="18" charset="0"/>
                <a:cs typeface="Times New Roman" panose="02020603050405020304" pitchFamily="18" charset="0"/>
              </a:rPr>
              <a:t>середовищі                              </a:t>
            </a:r>
            <a:r>
              <a:rPr lang="uk-UA" sz="2800" dirty="0" smtClean="0">
                <a:solidFill>
                  <a:srgbClr val="002060"/>
                </a:solidFill>
                <a:latin typeface="Times New Roman" panose="02020603050405020304" pitchFamily="18" charset="0"/>
                <a:cs typeface="Times New Roman" panose="02020603050405020304" pitchFamily="18" charset="0"/>
              </a:rPr>
              <a:t> </a:t>
            </a:r>
            <a:r>
              <a:rPr lang="uk-UA" sz="2800" dirty="0">
                <a:solidFill>
                  <a:srgbClr val="002060"/>
                </a:solidFill>
                <a:latin typeface="Times New Roman" panose="02020603050405020304" pitchFamily="18" charset="0"/>
                <a:cs typeface="Times New Roman" panose="02020603050405020304" pitchFamily="18" charset="0"/>
              </a:rPr>
              <a:t>(посилення поліцейської присутності у закладах освіти, запровадження системи раннього попередження та евакуації учасників освітнього процесу у разі небезпеки, впровадження алгоритму дій у разі виникнення небезпечних ситуацій, трансформація психологічної служби тощо);</a:t>
            </a:r>
            <a:r>
              <a:rPr lang="ru-RU" sz="2800" dirty="0">
                <a:solidFill>
                  <a:srgbClr val="002060"/>
                </a:solidFill>
                <a:latin typeface="Times New Roman" panose="02020603050405020304" pitchFamily="18" charset="0"/>
                <a:cs typeface="Times New Roman" panose="02020603050405020304" pitchFamily="18" charset="0"/>
              </a:rPr>
              <a:t/>
            </a:r>
            <a:br>
              <a:rPr lang="ru-RU" sz="2800" dirty="0">
                <a:solidFill>
                  <a:srgbClr val="002060"/>
                </a:solidFill>
                <a:latin typeface="Times New Roman" panose="02020603050405020304" pitchFamily="18" charset="0"/>
                <a:cs typeface="Times New Roman" panose="02020603050405020304" pitchFamily="18" charset="0"/>
              </a:rPr>
            </a:br>
            <a:endParaRPr lang="uk-UA" sz="2800"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599" y="1801584"/>
            <a:ext cx="5007429" cy="3254829"/>
          </a:xfrm>
          <a:prstGeom prst="rect">
            <a:avLst/>
          </a:prstGeom>
        </p:spPr>
      </p:pic>
    </p:spTree>
    <p:extLst>
      <p:ext uri="{BB962C8B-B14F-4D97-AF65-F5344CB8AC3E}">
        <p14:creationId xmlns:p14="http://schemas.microsoft.com/office/powerpoint/2010/main" val="3749950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Заголовок 1"/>
          <p:cNvSpPr>
            <a:spLocks noGrp="1"/>
          </p:cNvSpPr>
          <p:nvPr>
            <p:ph type="ctrTitle"/>
          </p:nvPr>
        </p:nvSpPr>
        <p:spPr>
          <a:xfrm>
            <a:off x="5505062" y="4470399"/>
            <a:ext cx="6145763" cy="2387600"/>
          </a:xfrm>
        </p:spPr>
        <p:txBody>
          <a:bodyPr>
            <a:noAutofit/>
          </a:bodyPr>
          <a:lstStyle/>
          <a:p>
            <a:pPr lvl="0"/>
            <a:r>
              <a:rPr lang="uk-UA" sz="2800" b="1" i="1" dirty="0" smtClean="0">
                <a:solidFill>
                  <a:srgbClr val="002060"/>
                </a:solidFill>
                <a:latin typeface="Times New Roman" panose="02020603050405020304" pitchFamily="18" charset="0"/>
                <a:cs typeface="Times New Roman" panose="02020603050405020304" pitchFamily="18" charset="0"/>
              </a:rPr>
              <a:t>- формування </a:t>
            </a:r>
            <a:r>
              <a:rPr lang="uk-UA" sz="2800" b="1" i="1" dirty="0" err="1">
                <a:solidFill>
                  <a:srgbClr val="002060"/>
                </a:solidFill>
                <a:latin typeface="Times New Roman" panose="02020603050405020304" pitchFamily="18" charset="0"/>
                <a:cs typeface="Times New Roman" panose="02020603050405020304" pitchFamily="18" charset="0"/>
              </a:rPr>
              <a:t>компетентностей</a:t>
            </a:r>
            <a:r>
              <a:rPr lang="uk-UA" sz="2800" b="1" i="1" dirty="0">
                <a:solidFill>
                  <a:srgbClr val="002060"/>
                </a:solidFill>
                <a:latin typeface="Times New Roman" panose="02020603050405020304" pitchFamily="18" charset="0"/>
                <a:cs typeface="Times New Roman" panose="02020603050405020304" pitchFamily="18" charset="0"/>
              </a:rPr>
              <a:t> безпеки в учасників освітнього процесу</a:t>
            </a:r>
            <a:r>
              <a:rPr lang="uk-UA" sz="2800" dirty="0">
                <a:solidFill>
                  <a:srgbClr val="002060"/>
                </a:solidFill>
                <a:latin typeface="Times New Roman" panose="02020603050405020304" pitchFamily="18" charset="0"/>
                <a:cs typeface="Times New Roman" panose="02020603050405020304" pitchFamily="18" charset="0"/>
              </a:rPr>
              <a:t>  </a:t>
            </a:r>
            <a:r>
              <a:rPr lang="uk-UA" sz="2800" dirty="0" smtClean="0">
                <a:solidFill>
                  <a:srgbClr val="002060"/>
                </a:solidFill>
                <a:latin typeface="Times New Roman" panose="02020603050405020304" pitchFamily="18" charset="0"/>
                <a:cs typeface="Times New Roman" panose="02020603050405020304" pitchFamily="18" charset="0"/>
              </a:rPr>
              <a:t>                                             (</a:t>
            </a:r>
            <a:r>
              <a:rPr lang="uk-UA" sz="2800" dirty="0">
                <a:solidFill>
                  <a:srgbClr val="002060"/>
                </a:solidFill>
                <a:latin typeface="Times New Roman" panose="02020603050405020304" pitchFamily="18" charset="0"/>
                <a:cs typeface="Times New Roman" panose="02020603050405020304" pitchFamily="18" charset="0"/>
              </a:rPr>
              <a:t>організація системного навчання діям в умовах надзвичайних ситуацій, перегляд та актуалізація освітніх програм з питань безпеки життєдіяльності, цивільного захисту та </a:t>
            </a:r>
            <a:r>
              <a:rPr lang="uk-UA" sz="2800" dirty="0" err="1">
                <a:solidFill>
                  <a:srgbClr val="002060"/>
                </a:solidFill>
                <a:latin typeface="Times New Roman" panose="02020603050405020304" pitchFamily="18" charset="0"/>
                <a:cs typeface="Times New Roman" panose="02020603050405020304" pitchFamily="18" charset="0"/>
              </a:rPr>
              <a:t>домедичної</a:t>
            </a:r>
            <a:r>
              <a:rPr lang="uk-UA" sz="2800" dirty="0">
                <a:solidFill>
                  <a:srgbClr val="002060"/>
                </a:solidFill>
                <a:latin typeface="Times New Roman" panose="02020603050405020304" pitchFamily="18" charset="0"/>
                <a:cs typeface="Times New Roman" panose="02020603050405020304" pitchFamily="18" charset="0"/>
              </a:rPr>
              <a:t> допомоги, запровадження обов'язкового підвищення кваліфікації, рівня обізнаності працівників закладів освіти з </a:t>
            </a:r>
            <a:r>
              <a:rPr lang="uk-UA" sz="2800" dirty="0" err="1" smtClean="0">
                <a:solidFill>
                  <a:srgbClr val="002060"/>
                </a:solidFill>
                <a:latin typeface="Times New Roman" panose="02020603050405020304" pitchFamily="18" charset="0"/>
                <a:cs typeface="Times New Roman" panose="02020603050405020304" pitchFamily="18" charset="0"/>
              </a:rPr>
              <a:t>безпекових</a:t>
            </a:r>
            <a:r>
              <a:rPr lang="uk-UA" sz="2800" dirty="0" smtClean="0">
                <a:solidFill>
                  <a:srgbClr val="002060"/>
                </a:solidFill>
                <a:latin typeface="Times New Roman" panose="02020603050405020304" pitchFamily="18" charset="0"/>
                <a:cs typeface="Times New Roman" panose="02020603050405020304" pitchFamily="18" charset="0"/>
              </a:rPr>
              <a:t> </a:t>
            </a:r>
            <a:r>
              <a:rPr lang="uk-UA" sz="2800" dirty="0">
                <a:solidFill>
                  <a:srgbClr val="002060"/>
                </a:solidFill>
                <a:latin typeface="Times New Roman" panose="02020603050405020304" pitchFamily="18" charset="0"/>
                <a:cs typeface="Times New Roman" panose="02020603050405020304" pitchFamily="18" charset="0"/>
              </a:rPr>
              <a:t>питань);</a:t>
            </a:r>
            <a:r>
              <a:rPr lang="ru-RU" sz="2800" dirty="0">
                <a:solidFill>
                  <a:srgbClr val="002060"/>
                </a:solidFill>
                <a:latin typeface="Times New Roman" panose="02020603050405020304" pitchFamily="18" charset="0"/>
                <a:cs typeface="Times New Roman" panose="02020603050405020304" pitchFamily="18" charset="0"/>
              </a:rPr>
              <a:t/>
            </a:r>
            <a:br>
              <a:rPr lang="ru-RU" sz="2800" dirty="0">
                <a:solidFill>
                  <a:srgbClr val="002060"/>
                </a:solidFill>
                <a:latin typeface="Times New Roman" panose="02020603050405020304" pitchFamily="18" charset="0"/>
                <a:cs typeface="Times New Roman" panose="02020603050405020304" pitchFamily="18" charset="0"/>
              </a:rPr>
            </a:br>
            <a:r>
              <a:rPr lang="ru-RU" sz="2800" dirty="0" smtClean="0">
                <a:solidFill>
                  <a:srgbClr val="002060"/>
                </a:solidFill>
                <a:latin typeface="Times New Roman" panose="02020603050405020304" pitchFamily="18" charset="0"/>
                <a:cs typeface="Times New Roman" panose="02020603050405020304" pitchFamily="18" charset="0"/>
              </a:rPr>
              <a:t>- </a:t>
            </a:r>
            <a:r>
              <a:rPr lang="uk-UA" sz="2800" b="1" i="1" dirty="0" smtClean="0">
                <a:solidFill>
                  <a:srgbClr val="002060"/>
                </a:solidFill>
                <a:latin typeface="Times New Roman" panose="02020603050405020304" pitchFamily="18" charset="0"/>
                <a:cs typeface="Times New Roman" panose="02020603050405020304" pitchFamily="18" charset="0"/>
              </a:rPr>
              <a:t>організація </a:t>
            </a:r>
            <a:r>
              <a:rPr lang="uk-UA" sz="2800" b="1" i="1" dirty="0">
                <a:solidFill>
                  <a:srgbClr val="002060"/>
                </a:solidFill>
                <a:latin typeface="Times New Roman" panose="02020603050405020304" pitchFamily="18" charset="0"/>
                <a:cs typeface="Times New Roman" panose="02020603050405020304" pitchFamily="18" charset="0"/>
              </a:rPr>
              <a:t>безпечного підвезення  учнів та педагогів закладів загальної середньої освіти.</a:t>
            </a:r>
            <a:r>
              <a:rPr lang="ru-RU" sz="2800" dirty="0">
                <a:solidFill>
                  <a:srgbClr val="002060"/>
                </a:solidFill>
                <a:latin typeface="Times New Roman" panose="02020603050405020304" pitchFamily="18" charset="0"/>
                <a:cs typeface="Times New Roman" panose="02020603050405020304" pitchFamily="18" charset="0"/>
              </a:rPr>
              <a:t/>
            </a:r>
            <a:br>
              <a:rPr lang="ru-RU" sz="2800" dirty="0">
                <a:solidFill>
                  <a:srgbClr val="002060"/>
                </a:solidFill>
                <a:latin typeface="Times New Roman" panose="02020603050405020304" pitchFamily="18" charset="0"/>
                <a:cs typeface="Times New Roman" panose="02020603050405020304" pitchFamily="18" charset="0"/>
              </a:rPr>
            </a:br>
            <a:endParaRPr lang="uk-UA" sz="2800" dirty="0">
              <a:solidFill>
                <a:srgbClr val="00206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3267" y="716829"/>
            <a:ext cx="2258209" cy="2287368"/>
          </a:xfrm>
          <a:prstGeom prst="rect">
            <a:avLst/>
          </a:prstGeom>
        </p:spPr>
      </p:pic>
      <p:pic>
        <p:nvPicPr>
          <p:cNvPr id="8" name="Рисунок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1888" y="3428999"/>
            <a:ext cx="3500968" cy="2735756"/>
          </a:xfrm>
          <a:prstGeom prst="rect">
            <a:avLst/>
          </a:prstGeom>
        </p:spPr>
      </p:pic>
    </p:spTree>
    <p:extLst>
      <p:ext uri="{BB962C8B-B14F-4D97-AF65-F5344CB8AC3E}">
        <p14:creationId xmlns:p14="http://schemas.microsoft.com/office/powerpoint/2010/main" val="1142221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Заголовок 1"/>
          <p:cNvSpPr>
            <a:spLocks noGrp="1"/>
          </p:cNvSpPr>
          <p:nvPr>
            <p:ph type="ctrTitle"/>
          </p:nvPr>
        </p:nvSpPr>
        <p:spPr>
          <a:xfrm>
            <a:off x="5722775" y="526790"/>
            <a:ext cx="5778759" cy="2387600"/>
          </a:xfrm>
        </p:spPr>
        <p:txBody>
          <a:bodyPr>
            <a:normAutofit/>
          </a:bodyPr>
          <a:lstStyle/>
          <a:p>
            <a:r>
              <a:rPr lang="uk-UA" sz="3200" b="1" dirty="0">
                <a:solidFill>
                  <a:srgbClr val="002060"/>
                </a:solidFill>
                <a:latin typeface="Times New Roman" panose="02020603050405020304" pitchFamily="18" charset="0"/>
                <a:cs typeface="Times New Roman" panose="02020603050405020304" pitchFamily="18" charset="0"/>
              </a:rPr>
              <a:t>Одним із пріоритетних завдань дошкільної освіти є збереження та зміцнення фізичного і психічного здоров’я вихованців</a:t>
            </a:r>
          </a:p>
        </p:txBody>
      </p:sp>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228" y="3702554"/>
            <a:ext cx="3906043" cy="2819395"/>
          </a:xfrm>
          <a:prstGeom prst="rect">
            <a:avLst/>
          </a:prstGeom>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4056" y="3535102"/>
            <a:ext cx="3756195" cy="2702184"/>
          </a:xfrm>
          <a:prstGeom prst="rect">
            <a:avLst/>
          </a:prstGeom>
        </p:spPr>
      </p:pic>
      <p:pic>
        <p:nvPicPr>
          <p:cNvPr id="7" name="Рисунок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9228" y="241552"/>
            <a:ext cx="3912263" cy="2893534"/>
          </a:xfrm>
          <a:prstGeom prst="rect">
            <a:avLst/>
          </a:prstGeom>
        </p:spPr>
      </p:pic>
    </p:spTree>
    <p:extLst>
      <p:ext uri="{BB962C8B-B14F-4D97-AF65-F5344CB8AC3E}">
        <p14:creationId xmlns:p14="http://schemas.microsoft.com/office/powerpoint/2010/main" val="190850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Заголовок 1"/>
          <p:cNvSpPr>
            <a:spLocks noGrp="1"/>
          </p:cNvSpPr>
          <p:nvPr>
            <p:ph type="ctrTitle"/>
          </p:nvPr>
        </p:nvSpPr>
        <p:spPr/>
        <p:txBody>
          <a:bodyPr>
            <a:normAutofit/>
          </a:bodyPr>
          <a:lstStyle/>
          <a:p>
            <a:r>
              <a:rPr lang="uk-UA" dirty="0"/>
              <a:t> </a:t>
            </a:r>
          </a:p>
        </p:txBody>
      </p:sp>
      <p:sp>
        <p:nvSpPr>
          <p:cNvPr id="3" name="Підзаголовок 2"/>
          <p:cNvSpPr>
            <a:spLocks noGrp="1"/>
          </p:cNvSpPr>
          <p:nvPr>
            <p:ph type="subTitle" idx="1"/>
          </p:nvPr>
        </p:nvSpPr>
        <p:spPr>
          <a:xfrm>
            <a:off x="350729" y="463463"/>
            <a:ext cx="11686782" cy="3782322"/>
          </a:xfrm>
        </p:spPr>
        <p:txBody>
          <a:bodyPr>
            <a:normAutofit fontScale="92500" lnSpcReduction="20000"/>
          </a:bodyPr>
          <a:lstStyle/>
          <a:p>
            <a:r>
              <a:rPr lang="uk-UA" sz="3200" b="1" dirty="0" smtClean="0">
                <a:solidFill>
                  <a:srgbClr val="002060"/>
                </a:solidFill>
                <a:latin typeface="Times New Roman" panose="02020603050405020304" pitchFamily="18" charset="0"/>
                <a:cs typeface="Times New Roman" panose="02020603050405020304" pitchFamily="18" charset="0"/>
              </a:rPr>
              <a:t>Використані джерела:</a:t>
            </a:r>
          </a:p>
          <a:p>
            <a:pPr algn="l"/>
            <a:endParaRPr lang="ru-RU" sz="2200" b="1" dirty="0" smtClean="0">
              <a:solidFill>
                <a:srgbClr val="000099"/>
              </a:solidFill>
              <a:latin typeface="Times New Roman" pitchFamily="18" charset="0"/>
              <a:cs typeface="Times New Roman" pitchFamily="18" charset="0"/>
            </a:endParaRPr>
          </a:p>
          <a:p>
            <a:pPr algn="l"/>
            <a:endParaRPr lang="ru-RU" sz="2200" b="1" dirty="0">
              <a:solidFill>
                <a:srgbClr val="000099"/>
              </a:solidFill>
              <a:latin typeface="Times New Roman" pitchFamily="18" charset="0"/>
              <a:cs typeface="Times New Roman" pitchFamily="18" charset="0"/>
            </a:endParaRPr>
          </a:p>
          <a:p>
            <a:pPr algn="l"/>
            <a:r>
              <a:rPr lang="ru-RU" sz="2200" b="1" dirty="0" smtClean="0">
                <a:solidFill>
                  <a:schemeClr val="accent5">
                    <a:lumMod val="50000"/>
                  </a:schemeClr>
                </a:solidFill>
                <a:latin typeface="Times New Roman" pitchFamily="18" charset="0"/>
                <a:cs typeface="Times New Roman" pitchFamily="18" charset="0"/>
              </a:rPr>
              <a:t>1. </a:t>
            </a:r>
            <a:r>
              <a:rPr lang="ru-RU" sz="2200" b="1" dirty="0" err="1" smtClean="0">
                <a:solidFill>
                  <a:schemeClr val="accent5">
                    <a:lumMod val="50000"/>
                  </a:schemeClr>
                </a:solidFill>
                <a:latin typeface="Times New Roman" pitchFamily="18" charset="0"/>
                <a:cs typeface="Times New Roman" pitchFamily="18" charset="0"/>
              </a:rPr>
              <a:t>Базовий</a:t>
            </a:r>
            <a:r>
              <a:rPr lang="ru-RU" sz="2200" b="1" dirty="0" smtClean="0">
                <a:solidFill>
                  <a:schemeClr val="accent5">
                    <a:lumMod val="50000"/>
                  </a:schemeClr>
                </a:solidFill>
                <a:latin typeface="Times New Roman" pitchFamily="18" charset="0"/>
                <a:cs typeface="Times New Roman" pitchFamily="18" charset="0"/>
              </a:rPr>
              <a:t> </a:t>
            </a:r>
            <a:r>
              <a:rPr lang="ru-RU" sz="2200" b="1" dirty="0">
                <a:solidFill>
                  <a:schemeClr val="accent5">
                    <a:lumMod val="50000"/>
                  </a:schemeClr>
                </a:solidFill>
                <a:latin typeface="Times New Roman" pitchFamily="18" charset="0"/>
                <a:cs typeface="Times New Roman" pitchFamily="18" charset="0"/>
              </a:rPr>
              <a:t>компонент </a:t>
            </a:r>
            <a:r>
              <a:rPr lang="ru-RU" sz="2200" b="1" dirty="0" err="1">
                <a:solidFill>
                  <a:schemeClr val="accent5">
                    <a:lumMod val="50000"/>
                  </a:schemeClr>
                </a:solidFill>
                <a:latin typeface="Times New Roman" pitchFamily="18" charset="0"/>
                <a:cs typeface="Times New Roman" pitchFamily="18" charset="0"/>
              </a:rPr>
              <a:t>дошкільної</a:t>
            </a:r>
            <a:r>
              <a:rPr lang="ru-RU" sz="2200" b="1" dirty="0">
                <a:solidFill>
                  <a:schemeClr val="accent5">
                    <a:lumMod val="50000"/>
                  </a:schemeClr>
                </a:solidFill>
                <a:latin typeface="Times New Roman" pitchFamily="18" charset="0"/>
                <a:cs typeface="Times New Roman" pitchFamily="18" charset="0"/>
              </a:rPr>
              <a:t> </a:t>
            </a:r>
            <a:r>
              <a:rPr lang="ru-RU" sz="2200" b="1" dirty="0" err="1" smtClean="0">
                <a:solidFill>
                  <a:schemeClr val="accent5">
                    <a:lumMod val="50000"/>
                  </a:schemeClr>
                </a:solidFill>
                <a:latin typeface="Times New Roman" pitchFamily="18" charset="0"/>
                <a:cs typeface="Times New Roman" pitchFamily="18" charset="0"/>
              </a:rPr>
              <a:t>освіти</a:t>
            </a:r>
            <a:r>
              <a:rPr lang="ru-RU" sz="2200" b="1" dirty="0" smtClean="0">
                <a:solidFill>
                  <a:schemeClr val="accent5">
                    <a:lumMod val="50000"/>
                  </a:schemeClr>
                </a:solidFill>
                <a:latin typeface="Times New Roman" pitchFamily="18" charset="0"/>
                <a:cs typeface="Times New Roman" pitchFamily="18" charset="0"/>
              </a:rPr>
              <a:t>, </a:t>
            </a:r>
            <a:r>
              <a:rPr lang="ru-RU" sz="2200" b="1" dirty="0" err="1" smtClean="0">
                <a:solidFill>
                  <a:schemeClr val="accent5">
                    <a:lumMod val="50000"/>
                  </a:schemeClr>
                </a:solidFill>
                <a:latin typeface="Times New Roman" pitchFamily="18" charset="0"/>
                <a:cs typeface="Times New Roman" pitchFamily="18" charset="0"/>
              </a:rPr>
              <a:t>затверджений</a:t>
            </a:r>
            <a:r>
              <a:rPr lang="ru-RU" sz="2200" b="1" dirty="0" smtClean="0">
                <a:solidFill>
                  <a:schemeClr val="accent5">
                    <a:lumMod val="50000"/>
                  </a:schemeClr>
                </a:solidFill>
                <a:latin typeface="Times New Roman" pitchFamily="18" charset="0"/>
                <a:cs typeface="Times New Roman" pitchFamily="18" charset="0"/>
              </a:rPr>
              <a:t> МОН </a:t>
            </a:r>
            <a:r>
              <a:rPr lang="ru-RU" sz="2200" b="1" dirty="0" err="1" smtClean="0">
                <a:solidFill>
                  <a:schemeClr val="accent5">
                    <a:lumMod val="50000"/>
                  </a:schemeClr>
                </a:solidFill>
                <a:latin typeface="Times New Roman" pitchFamily="18" charset="0"/>
                <a:cs typeface="Times New Roman" pitchFamily="18" charset="0"/>
              </a:rPr>
              <a:t>України</a:t>
            </a:r>
            <a:r>
              <a:rPr lang="ru-RU" sz="2200" b="1" dirty="0" smtClean="0">
                <a:solidFill>
                  <a:schemeClr val="accent5">
                    <a:lumMod val="50000"/>
                  </a:schemeClr>
                </a:solidFill>
                <a:latin typeface="Times New Roman" pitchFamily="18" charset="0"/>
                <a:cs typeface="Times New Roman" pitchFamily="18" charset="0"/>
              </a:rPr>
              <a:t> </a:t>
            </a:r>
            <a:r>
              <a:rPr lang="ru-RU" sz="2200" b="1" dirty="0" err="1" smtClean="0">
                <a:solidFill>
                  <a:schemeClr val="accent5">
                    <a:lumMod val="50000"/>
                  </a:schemeClr>
                </a:solidFill>
                <a:latin typeface="Times New Roman" pitchFamily="18" charset="0"/>
                <a:cs typeface="Times New Roman" pitchFamily="18" charset="0"/>
              </a:rPr>
              <a:t>від</a:t>
            </a:r>
            <a:r>
              <a:rPr lang="ru-RU" sz="2200" b="1" dirty="0" smtClean="0">
                <a:solidFill>
                  <a:schemeClr val="accent5">
                    <a:lumMod val="50000"/>
                  </a:schemeClr>
                </a:solidFill>
                <a:latin typeface="Times New Roman" pitchFamily="18" charset="0"/>
                <a:cs typeface="Times New Roman" pitchFamily="18" charset="0"/>
              </a:rPr>
              <a:t> </a:t>
            </a:r>
            <a:r>
              <a:rPr lang="ru-RU" sz="2200" b="1" dirty="0">
                <a:solidFill>
                  <a:schemeClr val="accent5">
                    <a:lumMod val="50000"/>
                  </a:schemeClr>
                </a:solidFill>
                <a:latin typeface="Times New Roman" pitchFamily="18" charset="0"/>
                <a:cs typeface="Times New Roman" pitchFamily="18" charset="0"/>
              </a:rPr>
              <a:t>21.12.2020 протокол N </a:t>
            </a:r>
            <a:r>
              <a:rPr lang="ru-RU" sz="2200" b="1" dirty="0" smtClean="0">
                <a:solidFill>
                  <a:schemeClr val="accent5">
                    <a:lumMod val="50000"/>
                  </a:schemeClr>
                </a:solidFill>
                <a:latin typeface="Times New Roman" pitchFamily="18" charset="0"/>
                <a:cs typeface="Times New Roman" pitchFamily="18" charset="0"/>
              </a:rPr>
              <a:t>12/1-2;</a:t>
            </a:r>
          </a:p>
          <a:p>
            <a:pPr algn="l"/>
            <a:r>
              <a:rPr lang="ru-RU" sz="2200" b="1" dirty="0" smtClean="0">
                <a:solidFill>
                  <a:schemeClr val="accent5">
                    <a:lumMod val="50000"/>
                  </a:schemeClr>
                </a:solidFill>
                <a:latin typeface="Times New Roman" pitchFamily="18" charset="0"/>
                <a:cs typeface="Times New Roman" pitchFamily="18" charset="0"/>
              </a:rPr>
              <a:t>2. </a:t>
            </a:r>
            <a:r>
              <a:rPr lang="ru-RU" sz="2200" b="1" dirty="0" err="1" smtClean="0">
                <a:solidFill>
                  <a:schemeClr val="accent5">
                    <a:lumMod val="50000"/>
                  </a:schemeClr>
                </a:solidFill>
                <a:latin typeface="Times New Roman" pitchFamily="18" charset="0"/>
                <a:cs typeface="Times New Roman" pitchFamily="18" charset="0"/>
              </a:rPr>
              <a:t>Освітня</a:t>
            </a:r>
            <a:r>
              <a:rPr lang="ru-RU" sz="2200" b="1" dirty="0" smtClean="0">
                <a:solidFill>
                  <a:schemeClr val="accent5">
                    <a:lumMod val="50000"/>
                  </a:schemeClr>
                </a:solidFill>
                <a:latin typeface="Times New Roman" pitchFamily="18" charset="0"/>
                <a:cs typeface="Times New Roman" pitchFamily="18" charset="0"/>
              </a:rPr>
              <a:t> </a:t>
            </a:r>
            <a:r>
              <a:rPr lang="ru-RU" sz="2200" b="1" dirty="0" err="1" smtClean="0">
                <a:solidFill>
                  <a:schemeClr val="accent5">
                    <a:lumMod val="50000"/>
                  </a:schemeClr>
                </a:solidFill>
                <a:latin typeface="Times New Roman" pitchFamily="18" charset="0"/>
                <a:cs typeface="Times New Roman" pitchFamily="18" charset="0"/>
              </a:rPr>
              <a:t>програма</a:t>
            </a:r>
            <a:r>
              <a:rPr lang="ru-RU" sz="2200" b="1" dirty="0" smtClean="0">
                <a:solidFill>
                  <a:schemeClr val="accent5">
                    <a:lumMod val="50000"/>
                  </a:schemeClr>
                </a:solidFill>
                <a:latin typeface="Times New Roman" pitchFamily="18" charset="0"/>
                <a:cs typeface="Times New Roman" pitchFamily="18" charset="0"/>
              </a:rPr>
              <a:t> для </a:t>
            </a:r>
            <a:r>
              <a:rPr lang="ru-RU" sz="2200" b="1" dirty="0" err="1" smtClean="0">
                <a:solidFill>
                  <a:schemeClr val="accent5">
                    <a:lumMod val="50000"/>
                  </a:schemeClr>
                </a:solidFill>
                <a:latin typeface="Times New Roman" pitchFamily="18" charset="0"/>
                <a:cs typeface="Times New Roman" pitchFamily="18" charset="0"/>
              </a:rPr>
              <a:t>дітей</a:t>
            </a:r>
            <a:r>
              <a:rPr lang="ru-RU" sz="2200" b="1" dirty="0" smtClean="0">
                <a:solidFill>
                  <a:schemeClr val="accent5">
                    <a:lumMod val="50000"/>
                  </a:schemeClr>
                </a:solidFill>
                <a:latin typeface="Times New Roman" pitchFamily="18" charset="0"/>
                <a:cs typeface="Times New Roman" pitchFamily="18" charset="0"/>
              </a:rPr>
              <a:t> </a:t>
            </a:r>
            <a:r>
              <a:rPr lang="ru-RU" sz="2200" b="1" dirty="0" err="1" smtClean="0">
                <a:solidFill>
                  <a:schemeClr val="accent5">
                    <a:lumMod val="50000"/>
                  </a:schemeClr>
                </a:solidFill>
                <a:latin typeface="Times New Roman" pitchFamily="18" charset="0"/>
                <a:cs typeface="Times New Roman" pitchFamily="18" charset="0"/>
              </a:rPr>
              <a:t>від</a:t>
            </a:r>
            <a:r>
              <a:rPr lang="ru-RU" sz="2200" b="1" dirty="0" smtClean="0">
                <a:solidFill>
                  <a:schemeClr val="accent5">
                    <a:lumMod val="50000"/>
                  </a:schemeClr>
                </a:solidFill>
                <a:latin typeface="Times New Roman" pitchFamily="18" charset="0"/>
                <a:cs typeface="Times New Roman" pitchFamily="18" charset="0"/>
              </a:rPr>
              <a:t> 2 до 7 </a:t>
            </a:r>
            <a:r>
              <a:rPr lang="ru-RU" sz="2200" b="1" dirty="0" err="1" smtClean="0">
                <a:solidFill>
                  <a:schemeClr val="accent5">
                    <a:lumMod val="50000"/>
                  </a:schemeClr>
                </a:solidFill>
                <a:latin typeface="Times New Roman" pitchFamily="18" charset="0"/>
                <a:cs typeface="Times New Roman" pitchFamily="18" charset="0"/>
              </a:rPr>
              <a:t>років</a:t>
            </a:r>
            <a:r>
              <a:rPr lang="ru-RU" sz="2200" b="1" dirty="0" smtClean="0">
                <a:solidFill>
                  <a:schemeClr val="accent5">
                    <a:lumMod val="50000"/>
                  </a:schemeClr>
                </a:solidFill>
                <a:latin typeface="Times New Roman" pitchFamily="18" charset="0"/>
                <a:cs typeface="Times New Roman" pitchFamily="18" charset="0"/>
              </a:rPr>
              <a:t> «</a:t>
            </a:r>
            <a:r>
              <a:rPr lang="ru-RU" sz="2200" b="1" dirty="0" err="1" smtClean="0">
                <a:solidFill>
                  <a:schemeClr val="accent5">
                    <a:lumMod val="50000"/>
                  </a:schemeClr>
                </a:solidFill>
                <a:latin typeface="Times New Roman" pitchFamily="18" charset="0"/>
                <a:cs typeface="Times New Roman" pitchFamily="18" charset="0"/>
              </a:rPr>
              <a:t>Дитина</a:t>
            </a:r>
            <a:r>
              <a:rPr lang="ru-RU" sz="2200" b="1" dirty="0" smtClean="0">
                <a:solidFill>
                  <a:schemeClr val="accent5">
                    <a:lumMod val="50000"/>
                  </a:schemeClr>
                </a:solidFill>
                <a:latin typeface="Times New Roman" pitchFamily="18" charset="0"/>
                <a:cs typeface="Times New Roman" pitchFamily="18" charset="0"/>
              </a:rPr>
              <a:t>», рекомендована МОН </a:t>
            </a:r>
            <a:r>
              <a:rPr lang="ru-RU" sz="2200" b="1" dirty="0" err="1" smtClean="0">
                <a:solidFill>
                  <a:schemeClr val="accent5">
                    <a:lumMod val="50000"/>
                  </a:schemeClr>
                </a:solidFill>
                <a:latin typeface="Times New Roman" pitchFamily="18" charset="0"/>
                <a:cs typeface="Times New Roman" pitchFamily="18" charset="0"/>
              </a:rPr>
              <a:t>України</a:t>
            </a:r>
            <a:r>
              <a:rPr lang="ru-RU" sz="2200" b="1" dirty="0" smtClean="0">
                <a:solidFill>
                  <a:schemeClr val="accent5">
                    <a:lumMod val="50000"/>
                  </a:schemeClr>
                </a:solidFill>
                <a:latin typeface="Times New Roman" pitchFamily="18" charset="0"/>
                <a:cs typeface="Times New Roman" pitchFamily="18" charset="0"/>
              </a:rPr>
              <a:t> </a:t>
            </a:r>
            <a:r>
              <a:rPr lang="ru-RU" sz="2200" b="1" dirty="0" err="1" smtClean="0">
                <a:solidFill>
                  <a:schemeClr val="accent5">
                    <a:lumMod val="50000"/>
                  </a:schemeClr>
                </a:solidFill>
                <a:latin typeface="Times New Roman" pitchFamily="18" charset="0"/>
                <a:cs typeface="Times New Roman" pitchFamily="18" charset="0"/>
              </a:rPr>
              <a:t>від</a:t>
            </a:r>
            <a:r>
              <a:rPr lang="ru-RU" sz="2200" b="1" dirty="0" smtClean="0">
                <a:solidFill>
                  <a:schemeClr val="accent5">
                    <a:lumMod val="50000"/>
                  </a:schemeClr>
                </a:solidFill>
                <a:latin typeface="Times New Roman" pitchFamily="18" charset="0"/>
                <a:cs typeface="Times New Roman" pitchFamily="18" charset="0"/>
              </a:rPr>
              <a:t> 23.07.2020 року №1/11-4960;</a:t>
            </a:r>
          </a:p>
          <a:p>
            <a:pPr algn="l"/>
            <a:r>
              <a:rPr lang="ru-RU" sz="2200" b="1" dirty="0" smtClean="0">
                <a:solidFill>
                  <a:schemeClr val="accent5">
                    <a:lumMod val="50000"/>
                  </a:schemeClr>
                </a:solidFill>
                <a:latin typeface="Times New Roman" pitchFamily="18" charset="0"/>
                <a:cs typeface="Times New Roman" pitchFamily="18" charset="0"/>
              </a:rPr>
              <a:t>3. </a:t>
            </a:r>
            <a:r>
              <a:rPr lang="ru-RU" sz="2200" b="1" dirty="0" err="1" smtClean="0">
                <a:solidFill>
                  <a:schemeClr val="accent5">
                    <a:lumMod val="50000"/>
                  </a:schemeClr>
                </a:solidFill>
                <a:latin typeface="Times New Roman" pitchFamily="18" charset="0"/>
                <a:cs typeface="Times New Roman" pitchFamily="18" charset="0"/>
              </a:rPr>
              <a:t>Методичний</a:t>
            </a:r>
            <a:r>
              <a:rPr lang="ru-RU" sz="2200" b="1" dirty="0" smtClean="0">
                <a:solidFill>
                  <a:schemeClr val="accent5">
                    <a:lumMod val="50000"/>
                  </a:schemeClr>
                </a:solidFill>
                <a:latin typeface="Times New Roman" pitchFamily="18" charset="0"/>
                <a:cs typeface="Times New Roman" pitchFamily="18" charset="0"/>
              </a:rPr>
              <a:t> </a:t>
            </a:r>
            <a:r>
              <a:rPr lang="ru-RU" sz="2200" b="1" dirty="0" err="1" smtClean="0">
                <a:solidFill>
                  <a:schemeClr val="accent5">
                    <a:lumMod val="50000"/>
                  </a:schemeClr>
                </a:solidFill>
                <a:latin typeface="Times New Roman" pitchFamily="18" charset="0"/>
                <a:cs typeface="Times New Roman" pitchFamily="18" charset="0"/>
              </a:rPr>
              <a:t>порадник</a:t>
            </a:r>
            <a:r>
              <a:rPr lang="ru-RU" sz="2200" b="1" dirty="0" smtClean="0">
                <a:solidFill>
                  <a:schemeClr val="accent5">
                    <a:lumMod val="50000"/>
                  </a:schemeClr>
                </a:solidFill>
                <a:latin typeface="Times New Roman" pitchFamily="18" charset="0"/>
                <a:cs typeface="Times New Roman" pitchFamily="18" charset="0"/>
              </a:rPr>
              <a:t> «Як </a:t>
            </a:r>
            <a:r>
              <a:rPr lang="ru-RU" sz="2200" b="1" dirty="0" err="1" smtClean="0">
                <a:solidFill>
                  <a:schemeClr val="accent5">
                    <a:lumMod val="50000"/>
                  </a:schemeClr>
                </a:solidFill>
                <a:latin typeface="Times New Roman" pitchFamily="18" charset="0"/>
                <a:cs typeface="Times New Roman" pitchFamily="18" charset="0"/>
              </a:rPr>
              <a:t>створити</a:t>
            </a:r>
            <a:r>
              <a:rPr lang="ru-RU" sz="2200" b="1" dirty="0" smtClean="0">
                <a:solidFill>
                  <a:schemeClr val="accent5">
                    <a:lumMod val="50000"/>
                  </a:schemeClr>
                </a:solidFill>
                <a:latin typeface="Times New Roman" pitchFamily="18" charset="0"/>
                <a:cs typeface="Times New Roman" pitchFamily="18" charset="0"/>
              </a:rPr>
              <a:t> </a:t>
            </a:r>
            <a:r>
              <a:rPr lang="ru-RU" sz="2200" b="1" dirty="0" err="1" smtClean="0">
                <a:solidFill>
                  <a:schemeClr val="accent5">
                    <a:lumMod val="50000"/>
                  </a:schemeClr>
                </a:solidFill>
                <a:latin typeface="Times New Roman" pitchFamily="18" charset="0"/>
                <a:cs typeface="Times New Roman" pitchFamily="18" charset="0"/>
              </a:rPr>
              <a:t>внутрішню</a:t>
            </a:r>
            <a:r>
              <a:rPr lang="ru-RU" sz="2200" b="1" dirty="0" smtClean="0">
                <a:solidFill>
                  <a:schemeClr val="accent5">
                    <a:lumMod val="50000"/>
                  </a:schemeClr>
                </a:solidFill>
                <a:latin typeface="Times New Roman" pitchFamily="18" charset="0"/>
                <a:cs typeface="Times New Roman" pitchFamily="18" charset="0"/>
              </a:rPr>
              <a:t> систему </a:t>
            </a:r>
            <a:r>
              <a:rPr lang="ru-RU" sz="2200" b="1" dirty="0" err="1" smtClean="0">
                <a:solidFill>
                  <a:schemeClr val="accent5">
                    <a:lumMod val="50000"/>
                  </a:schemeClr>
                </a:solidFill>
                <a:latin typeface="Times New Roman" pitchFamily="18" charset="0"/>
                <a:cs typeface="Times New Roman" pitchFamily="18" charset="0"/>
              </a:rPr>
              <a:t>забезпечення</a:t>
            </a:r>
            <a:r>
              <a:rPr lang="ru-RU" sz="2200" b="1" dirty="0" smtClean="0">
                <a:solidFill>
                  <a:schemeClr val="accent5">
                    <a:lumMod val="50000"/>
                  </a:schemeClr>
                </a:solidFill>
                <a:latin typeface="Times New Roman" pitchFamily="18" charset="0"/>
                <a:cs typeface="Times New Roman" pitchFamily="18" charset="0"/>
              </a:rPr>
              <a:t> </a:t>
            </a:r>
            <a:r>
              <a:rPr lang="ru-RU" sz="2200" b="1" dirty="0" err="1" smtClean="0">
                <a:solidFill>
                  <a:schemeClr val="accent5">
                    <a:lumMod val="50000"/>
                  </a:schemeClr>
                </a:solidFill>
                <a:latin typeface="Times New Roman" pitchFamily="18" charset="0"/>
                <a:cs typeface="Times New Roman" pitchFamily="18" charset="0"/>
              </a:rPr>
              <a:t>якості</a:t>
            </a:r>
            <a:r>
              <a:rPr lang="ru-RU" sz="2200" b="1" dirty="0" smtClean="0">
                <a:solidFill>
                  <a:schemeClr val="accent5">
                    <a:lumMod val="50000"/>
                  </a:schemeClr>
                </a:solidFill>
                <a:latin typeface="Times New Roman" pitchFamily="18" charset="0"/>
                <a:cs typeface="Times New Roman" pitchFamily="18" charset="0"/>
              </a:rPr>
              <a:t> </a:t>
            </a:r>
            <a:r>
              <a:rPr lang="ru-RU" sz="2200" b="1" dirty="0" err="1" smtClean="0">
                <a:solidFill>
                  <a:schemeClr val="accent5">
                    <a:lumMod val="50000"/>
                  </a:schemeClr>
                </a:solidFill>
                <a:latin typeface="Times New Roman" pitchFamily="18" charset="0"/>
                <a:cs typeface="Times New Roman" pitchFamily="18" charset="0"/>
              </a:rPr>
              <a:t>освіти</a:t>
            </a:r>
            <a:r>
              <a:rPr lang="ru-RU" sz="2200" b="1" dirty="0" smtClean="0">
                <a:solidFill>
                  <a:schemeClr val="accent5">
                    <a:lumMod val="50000"/>
                  </a:schemeClr>
                </a:solidFill>
                <a:latin typeface="Times New Roman" pitchFamily="18" charset="0"/>
                <a:cs typeface="Times New Roman" pitchFamily="18" charset="0"/>
              </a:rPr>
              <a:t>», ДСЯО </a:t>
            </a:r>
            <a:r>
              <a:rPr lang="ru-RU" sz="2200" b="1" dirty="0" err="1" smtClean="0">
                <a:solidFill>
                  <a:schemeClr val="accent5">
                    <a:lumMod val="50000"/>
                  </a:schemeClr>
                </a:solidFill>
                <a:latin typeface="Times New Roman" pitchFamily="18" charset="0"/>
                <a:cs typeface="Times New Roman" pitchFamily="18" charset="0"/>
              </a:rPr>
              <a:t>України</a:t>
            </a:r>
            <a:r>
              <a:rPr lang="ru-RU" sz="2200" b="1" dirty="0" smtClean="0">
                <a:solidFill>
                  <a:schemeClr val="accent5">
                    <a:lumMod val="50000"/>
                  </a:schemeClr>
                </a:solidFill>
                <a:latin typeface="Times New Roman" pitchFamily="18" charset="0"/>
                <a:cs typeface="Times New Roman" pitchFamily="18" charset="0"/>
              </a:rPr>
              <a:t>, 2022;</a:t>
            </a:r>
          </a:p>
          <a:p>
            <a:pPr algn="l"/>
            <a:r>
              <a:rPr lang="uk-UA" sz="2200" b="1" dirty="0" smtClean="0">
                <a:solidFill>
                  <a:schemeClr val="accent5">
                    <a:lumMod val="50000"/>
                  </a:schemeClr>
                </a:solidFill>
                <a:latin typeface="Times New Roman" pitchFamily="18" charset="0"/>
                <a:cs typeface="Times New Roman" pitchFamily="18" charset="0"/>
              </a:rPr>
              <a:t>4. Лист МОН України №1/9-63 від 19.08.2011;</a:t>
            </a:r>
          </a:p>
          <a:p>
            <a:pPr algn="l"/>
            <a:r>
              <a:rPr lang="uk-UA" sz="2200" b="1" dirty="0" smtClean="0">
                <a:solidFill>
                  <a:schemeClr val="accent5">
                    <a:lumMod val="50000"/>
                  </a:schemeClr>
                </a:solidFill>
                <a:latin typeface="Times New Roman" pitchFamily="18" charset="0"/>
                <a:cs typeface="Times New Roman" pitchFamily="18" charset="0"/>
              </a:rPr>
              <a:t>5. Концепція безпеки закладів освіти, схвалена КМУ від 7 квітня 2023 р. №301-р</a:t>
            </a:r>
            <a:endParaRPr lang="ru-RU" sz="2200" b="1" dirty="0" smtClean="0">
              <a:solidFill>
                <a:schemeClr val="accent5">
                  <a:lumMod val="50000"/>
                </a:schemeClr>
              </a:solidFill>
              <a:latin typeface="Times New Roman" pitchFamily="18" charset="0"/>
              <a:cs typeface="Times New Roman" pitchFamily="18" charset="0"/>
            </a:endParaRPr>
          </a:p>
          <a:p>
            <a:r>
              <a:rPr lang="ru-RU" sz="2200" b="1" dirty="0">
                <a:solidFill>
                  <a:srgbClr val="000099"/>
                </a:solidFill>
                <a:latin typeface="Times New Roman" pitchFamily="18" charset="0"/>
                <a:cs typeface="Times New Roman" pitchFamily="18" charset="0"/>
              </a:rPr>
              <a:t> </a:t>
            </a:r>
            <a:endParaRPr lang="uk-UA" sz="22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6170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5" name="Прямоугольник 4"/>
          <p:cNvSpPr/>
          <p:nvPr/>
        </p:nvSpPr>
        <p:spPr>
          <a:xfrm rot="21057120">
            <a:off x="364232" y="3121292"/>
            <a:ext cx="12757574" cy="1107996"/>
          </a:xfrm>
          <a:prstGeom prst="rect">
            <a:avLst/>
          </a:prstGeom>
        </p:spPr>
        <p:txBody>
          <a:bodyPr wrap="square">
            <a:spAutoFit/>
          </a:bodyPr>
          <a:lstStyle/>
          <a:p>
            <a:r>
              <a:rPr lang="uk-UA" sz="6600" b="1" dirty="0" smtClean="0">
                <a:solidFill>
                  <a:srgbClr val="002060"/>
                </a:solidFill>
                <a:latin typeface="Times New Roman" panose="02020603050405020304" pitchFamily="18" charset="0"/>
                <a:cs typeface="Times New Roman" panose="02020603050405020304" pitchFamily="18" charset="0"/>
              </a:rPr>
              <a:t>     ДЯКУЮ  ЗА  УВАГУ!</a:t>
            </a:r>
            <a:endParaRPr lang="uk-UA" sz="6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3606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Прямокутник 4"/>
          <p:cNvSpPr/>
          <p:nvPr/>
        </p:nvSpPr>
        <p:spPr>
          <a:xfrm>
            <a:off x="5776138" y="311286"/>
            <a:ext cx="6017364" cy="5755422"/>
          </a:xfrm>
          <a:prstGeom prst="rect">
            <a:avLst/>
          </a:prstGeom>
        </p:spPr>
        <p:txBody>
          <a:bodyPr wrap="square">
            <a:spAutoFit/>
          </a:bodyPr>
          <a:lstStyle/>
          <a:p>
            <a:pPr algn="ctr">
              <a:lnSpc>
                <a:spcPct val="115000"/>
              </a:lnSpc>
              <a:spcAft>
                <a:spcPts val="0"/>
              </a:spcAft>
            </a:pPr>
            <a:r>
              <a:rPr lang="uk-UA" sz="3200" b="1" dirty="0">
                <a:solidFill>
                  <a:srgbClr val="002060"/>
                </a:solidFill>
                <a:latin typeface="Times New Roman" panose="02020603050405020304" pitchFamily="18" charset="0"/>
                <a:ea typeface="Times New Roman" panose="02020603050405020304" pitchFamily="18" charset="0"/>
              </a:rPr>
              <a:t>Закон України </a:t>
            </a:r>
            <a:endParaRPr lang="uk-UA" sz="3200" b="1" dirty="0" smtClean="0">
              <a:solidFill>
                <a:srgbClr val="002060"/>
              </a:solidFill>
              <a:latin typeface="Times New Roman" panose="02020603050405020304" pitchFamily="18" charset="0"/>
              <a:ea typeface="Times New Roman" panose="02020603050405020304" pitchFamily="18" charset="0"/>
            </a:endParaRPr>
          </a:p>
          <a:p>
            <a:pPr algn="ctr">
              <a:lnSpc>
                <a:spcPct val="115000"/>
              </a:lnSpc>
              <a:spcAft>
                <a:spcPts val="0"/>
              </a:spcAft>
            </a:pPr>
            <a:r>
              <a:rPr lang="uk-UA" sz="3200" b="1" dirty="0" smtClean="0">
                <a:solidFill>
                  <a:srgbClr val="002060"/>
                </a:solidFill>
                <a:latin typeface="Times New Roman" panose="02020603050405020304" pitchFamily="18" charset="0"/>
                <a:ea typeface="Times New Roman" panose="02020603050405020304" pitchFamily="18" charset="0"/>
              </a:rPr>
              <a:t>«</a:t>
            </a:r>
            <a:r>
              <a:rPr lang="uk-UA" sz="3200" b="1" dirty="0">
                <a:solidFill>
                  <a:srgbClr val="002060"/>
                </a:solidFill>
                <a:latin typeface="Times New Roman" panose="02020603050405020304" pitchFamily="18" charset="0"/>
                <a:ea typeface="Times New Roman" panose="02020603050405020304" pitchFamily="18" charset="0"/>
              </a:rPr>
              <a:t>Про дошкільну освіту</a:t>
            </a:r>
            <a:r>
              <a:rPr lang="uk-UA" sz="3200" b="1" dirty="0" smtClean="0">
                <a:solidFill>
                  <a:srgbClr val="002060"/>
                </a:solidFill>
                <a:latin typeface="Times New Roman" panose="02020603050405020304" pitchFamily="18" charset="0"/>
                <a:ea typeface="Times New Roman" panose="02020603050405020304" pitchFamily="18" charset="0"/>
              </a:rPr>
              <a:t>» </a:t>
            </a:r>
            <a:r>
              <a:rPr lang="uk-UA" sz="3200" dirty="0" smtClean="0">
                <a:solidFill>
                  <a:srgbClr val="002060"/>
                </a:solidFill>
                <a:latin typeface="Times New Roman" panose="02020603050405020304" pitchFamily="18" charset="0"/>
                <a:ea typeface="Times New Roman" panose="02020603050405020304" pitchFamily="18" charset="0"/>
              </a:rPr>
              <a:t>«</a:t>
            </a:r>
            <a:r>
              <a:rPr lang="uk-UA" sz="3200" dirty="0">
                <a:solidFill>
                  <a:srgbClr val="002060"/>
                </a:solidFill>
                <a:latin typeface="Times New Roman" panose="02020603050405020304" pitchFamily="18" charset="0"/>
                <a:ea typeface="Times New Roman" panose="02020603050405020304" pitchFamily="18" charset="0"/>
              </a:rPr>
              <a:t>Дошкільний навчальний заклад: створює безпечні та нешкідливі умови розвитку, виховання та навчання дітей; формує у дітей гігієнічні навички та основи здорового способу життя, норми безпечної поведінки</a:t>
            </a:r>
            <a:r>
              <a:rPr lang="uk-UA" sz="3200" dirty="0" smtClean="0">
                <a:solidFill>
                  <a:srgbClr val="002060"/>
                </a:solidFill>
                <a:latin typeface="Times New Roman" panose="02020603050405020304" pitchFamily="18" charset="0"/>
                <a:ea typeface="Times New Roman" panose="02020603050405020304" pitchFamily="18" charset="0"/>
              </a:rPr>
              <a:t>».</a:t>
            </a:r>
          </a:p>
          <a:p>
            <a:pPr algn="ctr">
              <a:lnSpc>
                <a:spcPct val="115000"/>
              </a:lnSpc>
              <a:spcAft>
                <a:spcPts val="0"/>
              </a:spcAft>
            </a:pPr>
            <a:r>
              <a:rPr lang="uk-UA" sz="3200" dirty="0">
                <a:solidFill>
                  <a:srgbClr val="002060"/>
                </a:solidFill>
                <a:latin typeface="Times New Roman" panose="02020603050405020304" pitchFamily="18" charset="0"/>
                <a:ea typeface="Times New Roman" panose="02020603050405020304" pitchFamily="18" charset="0"/>
              </a:rPr>
              <a:t>(</a:t>
            </a:r>
            <a:r>
              <a:rPr lang="uk-UA" sz="3200" b="1" i="1" dirty="0">
                <a:solidFill>
                  <a:srgbClr val="002060"/>
                </a:solidFill>
                <a:latin typeface="Times New Roman" panose="02020603050405020304" pitchFamily="18" charset="0"/>
                <a:ea typeface="Times New Roman" panose="02020603050405020304" pitchFamily="18" charset="0"/>
              </a:rPr>
              <a:t>Розділ ІІ стаття 11</a:t>
            </a:r>
            <a:r>
              <a:rPr lang="uk-UA" sz="3200" i="1" dirty="0">
                <a:solidFill>
                  <a:srgbClr val="002060"/>
                </a:solidFill>
                <a:latin typeface="Times New Roman" panose="02020603050405020304" pitchFamily="18" charset="0"/>
                <a:ea typeface="Times New Roman" panose="02020603050405020304" pitchFamily="18" charset="0"/>
              </a:rPr>
              <a:t>)</a:t>
            </a:r>
            <a:endParaRPr lang="ru-RU" sz="3200" dirty="0">
              <a:solidFill>
                <a:srgbClr val="002060"/>
              </a:solidFill>
              <a:effectLst/>
              <a:latin typeface="Times New Roman" panose="02020603050405020304" pitchFamily="18" charset="0"/>
              <a:ea typeface="Times New Roman" panose="02020603050405020304" pitchFamily="18" charset="0"/>
            </a:endParaRP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569" y="1451430"/>
            <a:ext cx="5016071" cy="3475134"/>
          </a:xfrm>
          <a:prstGeom prst="rect">
            <a:avLst/>
          </a:prstGeom>
        </p:spPr>
      </p:pic>
    </p:spTree>
    <p:extLst>
      <p:ext uri="{BB962C8B-B14F-4D97-AF65-F5344CB8AC3E}">
        <p14:creationId xmlns:p14="http://schemas.microsoft.com/office/powerpoint/2010/main" val="2757884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Заголовок 1"/>
          <p:cNvSpPr>
            <a:spLocks noGrp="1"/>
          </p:cNvSpPr>
          <p:nvPr>
            <p:ph type="ctrTitle"/>
          </p:nvPr>
        </p:nvSpPr>
        <p:spPr>
          <a:xfrm>
            <a:off x="4204898" y="2638959"/>
            <a:ext cx="7246872" cy="2387600"/>
          </a:xfrm>
        </p:spPr>
        <p:txBody>
          <a:bodyPr>
            <a:noAutofit/>
          </a:bodyPr>
          <a:lstStyle/>
          <a:p>
            <a:r>
              <a:rPr lang="ru-RU" sz="2800" dirty="0">
                <a:solidFill>
                  <a:srgbClr val="002060"/>
                </a:solidFill>
                <a:latin typeface="Times New Roman" panose="02020603050405020304" pitchFamily="18" charset="0"/>
                <a:cs typeface="Times New Roman" panose="02020603050405020304" pitchFamily="18" charset="0"/>
              </a:rPr>
              <a:t> </a:t>
            </a:r>
            <a:r>
              <a:rPr lang="uk-UA" sz="3200" b="1" dirty="0">
                <a:solidFill>
                  <a:srgbClr val="002060"/>
                </a:solidFill>
                <a:latin typeface="Times New Roman" panose="02020603050405020304" pitchFamily="18" charset="0"/>
                <a:cs typeface="Times New Roman" panose="02020603050405020304" pitchFamily="18" charset="0"/>
              </a:rPr>
              <a:t>Базовий компонент дошкільної освіти в Україні</a:t>
            </a:r>
            <a:r>
              <a:rPr lang="uk-UA" sz="3200" dirty="0">
                <a:solidFill>
                  <a:srgbClr val="002060"/>
                </a:solidFill>
                <a:latin typeface="Times New Roman" panose="02020603050405020304" pitchFamily="18" charset="0"/>
                <a:cs typeface="Times New Roman" panose="02020603050405020304" pitchFamily="18" charset="0"/>
              </a:rPr>
              <a:t> (</a:t>
            </a:r>
            <a:r>
              <a:rPr lang="uk-UA" sz="3200" dirty="0" smtClean="0">
                <a:solidFill>
                  <a:srgbClr val="002060"/>
                </a:solidFill>
                <a:latin typeface="Times New Roman" panose="02020603050405020304" pitchFamily="18" charset="0"/>
                <a:cs typeface="Times New Roman" panose="02020603050405020304" pitchFamily="18" charset="0"/>
              </a:rPr>
              <a:t>2021р)               </a:t>
            </a:r>
            <a:r>
              <a:rPr lang="uk-UA" sz="2800" dirty="0" smtClean="0">
                <a:solidFill>
                  <a:srgbClr val="002060"/>
                </a:solidFill>
                <a:latin typeface="Times New Roman" panose="02020603050405020304" pitchFamily="18" charset="0"/>
                <a:cs typeface="Times New Roman" panose="02020603050405020304" pitchFamily="18" charset="0"/>
              </a:rPr>
              <a:t>зазначає</a:t>
            </a:r>
            <a:r>
              <a:rPr lang="uk-UA" sz="2800" dirty="0">
                <a:solidFill>
                  <a:srgbClr val="002060"/>
                </a:solidFill>
                <a:latin typeface="Times New Roman" panose="02020603050405020304" pitchFamily="18" charset="0"/>
                <a:cs typeface="Times New Roman" panose="02020603050405020304" pitchFamily="18" charset="0"/>
              </a:rPr>
              <a:t>, що серед цінностей дошкільної освіти є цінування життя та благополуччя як вміння плекати, підтримувати та створювати сприятливі умови для себе та інших у безпечному середовищі в природному, предметному та соціальному оточенні.</a:t>
            </a:r>
            <a:r>
              <a:rPr lang="uk-UA" sz="2800" b="1" dirty="0">
                <a:solidFill>
                  <a:srgbClr val="002060"/>
                </a:solidFill>
                <a:latin typeface="Times New Roman" panose="02020603050405020304" pitchFamily="18" charset="0"/>
                <a:cs typeface="Times New Roman" panose="02020603050405020304" pitchFamily="18" charset="0"/>
              </a:rPr>
              <a:t> </a:t>
            </a:r>
            <a:r>
              <a:rPr lang="ru-RU" sz="2800" dirty="0">
                <a:solidFill>
                  <a:srgbClr val="002060"/>
                </a:solidFill>
                <a:latin typeface="Times New Roman" panose="02020603050405020304" pitchFamily="18" charset="0"/>
                <a:cs typeface="Times New Roman" panose="02020603050405020304" pitchFamily="18" charset="0"/>
              </a:rPr>
              <a:t/>
            </a:r>
            <a:br>
              <a:rPr lang="ru-RU" sz="2800" dirty="0">
                <a:solidFill>
                  <a:srgbClr val="002060"/>
                </a:solidFill>
                <a:latin typeface="Times New Roman" panose="02020603050405020304" pitchFamily="18" charset="0"/>
                <a:cs typeface="Times New Roman" panose="02020603050405020304" pitchFamily="18" charset="0"/>
              </a:rPr>
            </a:br>
            <a:endParaRPr lang="uk-UA" sz="2800" dirty="0">
              <a:solidFill>
                <a:srgbClr val="002060"/>
              </a:solidFill>
              <a:latin typeface="Times New Roman" panose="02020603050405020304" pitchFamily="18" charset="0"/>
              <a:cs typeface="Times New Roman" panose="02020603050405020304" pitchFamily="18" charset="0"/>
            </a:endParaRPr>
          </a:p>
        </p:txBody>
      </p:sp>
      <p:pic>
        <p:nvPicPr>
          <p:cNvPr id="6" name="Рисунок 5" descr="Методичні рекомендації до БКДО"/>
          <p:cNvPicPr/>
          <p:nvPr/>
        </p:nvPicPr>
        <p:blipFill rotWithShape="1">
          <a:blip r:embed="rId3" cstate="email">
            <a:extLst>
              <a:ext uri="{28A0092B-C50C-407E-A947-70E740481C1C}">
                <a14:useLocalDpi xmlns:a14="http://schemas.microsoft.com/office/drawing/2010/main"/>
              </a:ext>
            </a:extLst>
          </a:blip>
          <a:srcRect l="17667" t="14779" r="12666" b="20690"/>
          <a:stretch/>
        </p:blipFill>
        <p:spPr bwMode="auto">
          <a:xfrm>
            <a:off x="609404" y="1113936"/>
            <a:ext cx="3259592" cy="418225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4207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Заголовок 1"/>
          <p:cNvSpPr>
            <a:spLocks noGrp="1"/>
          </p:cNvSpPr>
          <p:nvPr>
            <p:ph type="ctrTitle"/>
          </p:nvPr>
        </p:nvSpPr>
        <p:spPr>
          <a:xfrm>
            <a:off x="5840962" y="2993523"/>
            <a:ext cx="5865845" cy="2387600"/>
          </a:xfrm>
        </p:spPr>
        <p:txBody>
          <a:bodyPr>
            <a:noAutofit/>
          </a:bodyPr>
          <a:lstStyle/>
          <a:p>
            <a:r>
              <a:rPr lang="uk-UA" sz="2800" dirty="0" smtClean="0">
                <a:solidFill>
                  <a:srgbClr val="002060"/>
                </a:solidFill>
                <a:latin typeface="Times New Roman" panose="02020603050405020304" pitchFamily="18" charset="0"/>
                <a:cs typeface="Times New Roman" panose="02020603050405020304" pitchFamily="18" charset="0"/>
              </a:rPr>
              <a:t>Питання </a:t>
            </a:r>
            <a:r>
              <a:rPr lang="uk-UA" sz="2800" dirty="0">
                <a:solidFill>
                  <a:srgbClr val="002060"/>
                </a:solidFill>
                <a:latin typeface="Times New Roman" panose="02020603050405020304" pitchFamily="18" charset="0"/>
                <a:cs typeface="Times New Roman" panose="02020603050405020304" pitchFamily="18" charset="0"/>
              </a:rPr>
              <a:t>безпеки відноситься до </a:t>
            </a:r>
            <a:r>
              <a:rPr lang="uk-UA" sz="2800" dirty="0" err="1">
                <a:solidFill>
                  <a:srgbClr val="002060"/>
                </a:solidFill>
                <a:latin typeface="Times New Roman" panose="02020603050405020304" pitchFamily="18" charset="0"/>
                <a:cs typeface="Times New Roman" panose="02020603050405020304" pitchFamily="18" charset="0"/>
              </a:rPr>
              <a:t>здоров’язбережувальної</a:t>
            </a:r>
            <a:r>
              <a:rPr lang="uk-UA" sz="2800" dirty="0">
                <a:solidFill>
                  <a:srgbClr val="002060"/>
                </a:solidFill>
                <a:latin typeface="Times New Roman" panose="02020603050405020304" pitchFamily="18" charset="0"/>
                <a:cs typeface="Times New Roman" panose="02020603050405020304" pitchFamily="18" charset="0"/>
              </a:rPr>
              <a:t> компетентності, яка визначається</a:t>
            </a:r>
            <a:r>
              <a:rPr lang="uk-UA" sz="2800" b="1" dirty="0">
                <a:solidFill>
                  <a:srgbClr val="002060"/>
                </a:solidFill>
                <a:latin typeface="Times New Roman" panose="02020603050405020304" pitchFamily="18" charset="0"/>
                <a:cs typeface="Times New Roman" panose="02020603050405020304" pitchFamily="18" charset="0"/>
              </a:rPr>
              <a:t> </a:t>
            </a:r>
            <a:r>
              <a:rPr lang="uk-UA" sz="2800" dirty="0">
                <a:solidFill>
                  <a:srgbClr val="002060"/>
                </a:solidFill>
                <a:latin typeface="Times New Roman" panose="02020603050405020304" pitchFamily="18" charset="0"/>
                <a:cs typeface="Times New Roman" panose="02020603050405020304" pitchFamily="18" charset="0"/>
              </a:rPr>
              <a:t> як здатність дитини до застосування навичок </a:t>
            </a:r>
            <a:r>
              <a:rPr lang="uk-UA" sz="2800" dirty="0" err="1">
                <a:solidFill>
                  <a:srgbClr val="002060"/>
                </a:solidFill>
                <a:latin typeface="Times New Roman" panose="02020603050405020304" pitchFamily="18" charset="0"/>
                <a:cs typeface="Times New Roman" panose="02020603050405020304" pitchFamily="18" charset="0"/>
              </a:rPr>
              <a:t>здоров’язбережувальної</a:t>
            </a:r>
            <a:r>
              <a:rPr lang="uk-UA" sz="2800" dirty="0">
                <a:solidFill>
                  <a:srgbClr val="002060"/>
                </a:solidFill>
                <a:latin typeface="Times New Roman" panose="02020603050405020304" pitchFamily="18" charset="0"/>
                <a:cs typeface="Times New Roman" panose="02020603050405020304" pitchFamily="18" charset="0"/>
              </a:rPr>
              <a:t> поведінки відповідно до наявної життєвої ситуації; дотримання основ здорового способу життя, збереження та зміцнення здоров’я у повсякденній життєдіяльності.</a:t>
            </a:r>
            <a:r>
              <a:rPr lang="ru-RU" sz="2800" dirty="0">
                <a:solidFill>
                  <a:srgbClr val="002060"/>
                </a:solidFill>
                <a:latin typeface="Times New Roman" panose="02020603050405020304" pitchFamily="18" charset="0"/>
                <a:cs typeface="Times New Roman" panose="02020603050405020304" pitchFamily="18" charset="0"/>
              </a:rPr>
              <a:t/>
            </a:r>
            <a:br>
              <a:rPr lang="ru-RU" sz="2800" dirty="0">
                <a:solidFill>
                  <a:srgbClr val="002060"/>
                </a:solidFill>
                <a:latin typeface="Times New Roman" panose="02020603050405020304" pitchFamily="18" charset="0"/>
                <a:cs typeface="Times New Roman" panose="02020603050405020304" pitchFamily="18" charset="0"/>
              </a:rPr>
            </a:br>
            <a:endParaRPr lang="uk-UA" sz="2800" dirty="0">
              <a:solidFill>
                <a:srgbClr val="00206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3148" y="1376850"/>
            <a:ext cx="2694666" cy="3731075"/>
          </a:xfrm>
          <a:prstGeom prst="rect">
            <a:avLst/>
          </a:prstGeom>
        </p:spPr>
      </p:pic>
    </p:spTree>
    <p:extLst>
      <p:ext uri="{BB962C8B-B14F-4D97-AF65-F5344CB8AC3E}">
        <p14:creationId xmlns:p14="http://schemas.microsoft.com/office/powerpoint/2010/main" val="2413513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323" y="0"/>
            <a:ext cx="2468822" cy="3601929"/>
          </a:xfrm>
          <a:prstGeom prst="rect">
            <a:avLst/>
          </a:prstGeom>
        </p:spPr>
      </p:pic>
      <p:sp>
        <p:nvSpPr>
          <p:cNvPr id="2" name="Заголовок 1"/>
          <p:cNvSpPr>
            <a:spLocks noGrp="1"/>
          </p:cNvSpPr>
          <p:nvPr>
            <p:ph type="ctrTitle"/>
          </p:nvPr>
        </p:nvSpPr>
        <p:spPr>
          <a:xfrm>
            <a:off x="237995" y="3601929"/>
            <a:ext cx="11954005" cy="3160677"/>
          </a:xfrm>
        </p:spPr>
        <p:txBody>
          <a:bodyPr>
            <a:normAutofit fontScale="90000"/>
          </a:bodyPr>
          <a:lstStyle/>
          <a:p>
            <a:r>
              <a:rPr lang="uk-UA" sz="3100" b="1" dirty="0" smtClean="0">
                <a:solidFill>
                  <a:srgbClr val="002060"/>
                </a:solidFill>
                <a:latin typeface="Times New Roman" panose="02020603050405020304" pitchFamily="18" charset="0"/>
                <a:cs typeface="Times New Roman" panose="02020603050405020304" pitchFamily="18" charset="0"/>
              </a:rPr>
              <a:t>«</a:t>
            </a:r>
            <a:r>
              <a:rPr lang="uk-UA" sz="3100" b="1" dirty="0" err="1">
                <a:solidFill>
                  <a:srgbClr val="002060"/>
                </a:solidFill>
                <a:latin typeface="Times New Roman" panose="02020603050405020304" pitchFamily="18" charset="0"/>
                <a:cs typeface="Times New Roman" panose="02020603050405020304" pitchFamily="18" charset="0"/>
              </a:rPr>
              <a:t>Екопростір</a:t>
            </a:r>
            <a:r>
              <a:rPr lang="uk-UA" sz="3100" b="1" dirty="0">
                <a:solidFill>
                  <a:srgbClr val="002060"/>
                </a:solidFill>
                <a:latin typeface="Times New Roman" panose="02020603050405020304" pitchFamily="18" charset="0"/>
                <a:cs typeface="Times New Roman" panose="02020603050405020304" pitchFamily="18" charset="0"/>
              </a:rPr>
              <a:t> розвитку </a:t>
            </a:r>
            <a:r>
              <a:rPr lang="uk-UA" sz="3100" b="1" dirty="0" smtClean="0">
                <a:solidFill>
                  <a:srgbClr val="002060"/>
                </a:solidFill>
                <a:latin typeface="Times New Roman" panose="02020603050405020304" pitchFamily="18" charset="0"/>
                <a:cs typeface="Times New Roman" panose="02020603050405020304" pitchFamily="18" charset="0"/>
              </a:rPr>
              <a:t>дитини»</a:t>
            </a:r>
            <a:br>
              <a:rPr lang="uk-UA" sz="3100" b="1" dirty="0" smtClean="0">
                <a:solidFill>
                  <a:srgbClr val="002060"/>
                </a:solidFill>
                <a:latin typeface="Times New Roman" panose="02020603050405020304" pitchFamily="18" charset="0"/>
                <a:cs typeface="Times New Roman" panose="02020603050405020304" pitchFamily="18" charset="0"/>
              </a:rPr>
            </a:br>
            <a:r>
              <a:rPr lang="uk-UA" sz="3100" b="1" dirty="0" smtClean="0">
                <a:solidFill>
                  <a:srgbClr val="002060"/>
                </a:solidFill>
                <a:latin typeface="Times New Roman" panose="02020603050405020304" pitchFamily="18" charset="0"/>
                <a:cs typeface="Times New Roman" panose="02020603050405020304" pitchFamily="18" charset="0"/>
              </a:rPr>
              <a:t>розділ «Організація </a:t>
            </a:r>
            <a:r>
              <a:rPr lang="uk-UA" sz="3100" b="1" dirty="0">
                <a:solidFill>
                  <a:srgbClr val="002060"/>
                </a:solidFill>
                <a:latin typeface="Times New Roman" panose="02020603050405020304" pitchFamily="18" charset="0"/>
                <a:cs typeface="Times New Roman" panose="02020603050405020304" pitchFamily="18" charset="0"/>
              </a:rPr>
              <a:t>життєдіяльності дитини</a:t>
            </a:r>
            <a:r>
              <a:rPr lang="uk-UA" sz="3100" b="1" dirty="0" smtClean="0">
                <a:solidFill>
                  <a:srgbClr val="002060"/>
                </a:solidFill>
                <a:latin typeface="Times New Roman" panose="02020603050405020304" pitchFamily="18" charset="0"/>
                <a:cs typeface="Times New Roman" panose="02020603050405020304" pitchFamily="18" charset="0"/>
              </a:rPr>
              <a:t>»</a:t>
            </a:r>
            <a:br>
              <a:rPr lang="uk-UA" sz="3100" b="1" dirty="0" smtClean="0">
                <a:solidFill>
                  <a:srgbClr val="002060"/>
                </a:solidFill>
                <a:latin typeface="Times New Roman" panose="02020603050405020304" pitchFamily="18" charset="0"/>
                <a:cs typeface="Times New Roman" panose="02020603050405020304" pitchFamily="18" charset="0"/>
              </a:rPr>
            </a:br>
            <a:r>
              <a:rPr lang="uk-UA" sz="3100" dirty="0" smtClean="0">
                <a:solidFill>
                  <a:srgbClr val="002060"/>
                </a:solidFill>
                <a:latin typeface="Times New Roman" panose="02020603050405020304" pitchFamily="18" charset="0"/>
                <a:cs typeface="Times New Roman" panose="02020603050405020304" pitchFamily="18" charset="0"/>
              </a:rPr>
              <a:t/>
            </a:r>
            <a:br>
              <a:rPr lang="uk-UA" sz="3100" dirty="0" smtClean="0">
                <a:solidFill>
                  <a:srgbClr val="002060"/>
                </a:solidFill>
                <a:latin typeface="Times New Roman" panose="02020603050405020304" pitchFamily="18" charset="0"/>
                <a:cs typeface="Times New Roman" panose="02020603050405020304" pitchFamily="18" charset="0"/>
              </a:rPr>
            </a:br>
            <a:r>
              <a:rPr lang="uk-UA" sz="3100" dirty="0" smtClean="0">
                <a:solidFill>
                  <a:srgbClr val="002060"/>
                </a:solidFill>
                <a:latin typeface="Times New Roman" panose="02020603050405020304" pitchFamily="18" charset="0"/>
                <a:cs typeface="Times New Roman" panose="02020603050405020304" pitchFamily="18" charset="0"/>
              </a:rPr>
              <a:t> </a:t>
            </a:r>
            <a:r>
              <a:rPr lang="uk-UA" sz="3100" dirty="0">
                <a:solidFill>
                  <a:srgbClr val="002060"/>
                </a:solidFill>
                <a:latin typeface="Times New Roman" panose="02020603050405020304" pitchFamily="18" charset="0"/>
                <a:cs typeface="Times New Roman" panose="02020603050405020304" pitchFamily="18" charset="0"/>
              </a:rPr>
              <a:t>- </a:t>
            </a:r>
            <a:r>
              <a:rPr lang="uk-UA" sz="3100" dirty="0" smtClean="0">
                <a:solidFill>
                  <a:srgbClr val="002060"/>
                </a:solidFill>
                <a:latin typeface="Times New Roman" panose="02020603050405020304" pitchFamily="18" charset="0"/>
                <a:cs typeface="Times New Roman" panose="02020603050405020304" pitchFamily="18" charset="0"/>
              </a:rPr>
              <a:t>надавати  </a:t>
            </a:r>
            <a:r>
              <a:rPr lang="uk-UA" sz="3100" dirty="0">
                <a:solidFill>
                  <a:srgbClr val="002060"/>
                </a:solidFill>
                <a:latin typeface="Times New Roman" panose="02020603050405020304" pitchFamily="18" charset="0"/>
                <a:cs typeface="Times New Roman" panose="02020603050405020304" pitchFamily="18" charset="0"/>
              </a:rPr>
              <a:t>дитині </a:t>
            </a:r>
            <a:r>
              <a:rPr lang="uk-UA" sz="3100" dirty="0" smtClean="0">
                <a:solidFill>
                  <a:srgbClr val="002060"/>
                </a:solidFill>
                <a:latin typeface="Times New Roman" panose="02020603050405020304" pitchFamily="18" charset="0"/>
                <a:cs typeface="Times New Roman" panose="02020603050405020304" pitchFamily="18" charset="0"/>
              </a:rPr>
              <a:t>елементарні знання </a:t>
            </a:r>
            <a:r>
              <a:rPr lang="uk-UA" sz="3100" dirty="0">
                <a:solidFill>
                  <a:srgbClr val="002060"/>
                </a:solidFill>
                <a:latin typeface="Times New Roman" panose="02020603050405020304" pitchFamily="18" charset="0"/>
                <a:cs typeface="Times New Roman" panose="02020603050405020304" pitchFamily="18" charset="0"/>
              </a:rPr>
              <a:t>про </a:t>
            </a:r>
            <a:r>
              <a:rPr lang="uk-UA" sz="3100" dirty="0" smtClean="0">
                <a:solidFill>
                  <a:srgbClr val="002060"/>
                </a:solidFill>
                <a:latin typeface="Times New Roman" panose="02020603050405020304" pitchFamily="18" charset="0"/>
                <a:cs typeface="Times New Roman" panose="02020603050405020304" pitchFamily="18" charset="0"/>
              </a:rPr>
              <a:t>електроприлади;</a:t>
            </a:r>
            <a:br>
              <a:rPr lang="uk-UA" sz="3100" dirty="0" smtClean="0">
                <a:solidFill>
                  <a:srgbClr val="002060"/>
                </a:solidFill>
                <a:latin typeface="Times New Roman" panose="02020603050405020304" pitchFamily="18" charset="0"/>
                <a:cs typeface="Times New Roman" panose="02020603050405020304" pitchFamily="18" charset="0"/>
              </a:rPr>
            </a:br>
            <a:r>
              <a:rPr lang="uk-UA" sz="3100" dirty="0" smtClean="0">
                <a:solidFill>
                  <a:srgbClr val="002060"/>
                </a:solidFill>
                <a:latin typeface="Times New Roman" panose="02020603050405020304" pitchFamily="18" charset="0"/>
                <a:cs typeface="Times New Roman" panose="02020603050405020304" pitchFamily="18" charset="0"/>
              </a:rPr>
              <a:t>-</a:t>
            </a:r>
            <a:r>
              <a:rPr lang="uk-UA" sz="3100" dirty="0">
                <a:solidFill>
                  <a:srgbClr val="002060"/>
                </a:solidFill>
                <a:latin typeface="Times New Roman" panose="02020603050405020304" pitchFamily="18" charset="0"/>
                <a:cs typeface="Times New Roman" panose="02020603050405020304" pitchFamily="18" charset="0"/>
              </a:rPr>
              <a:t>р</a:t>
            </a:r>
            <a:r>
              <a:rPr lang="uk-UA" sz="3100" dirty="0" smtClean="0">
                <a:solidFill>
                  <a:srgbClr val="002060"/>
                </a:solidFill>
                <a:latin typeface="Times New Roman" panose="02020603050405020304" pitchFamily="18" charset="0"/>
                <a:cs typeface="Times New Roman" panose="02020603050405020304" pitchFamily="18" charset="0"/>
              </a:rPr>
              <a:t>озповідати </a:t>
            </a:r>
            <a:r>
              <a:rPr lang="uk-UA" sz="3100" dirty="0">
                <a:solidFill>
                  <a:srgbClr val="002060"/>
                </a:solidFill>
                <a:latin typeface="Times New Roman" panose="02020603050405020304" pitchFamily="18" charset="0"/>
                <a:cs typeface="Times New Roman" panose="02020603050405020304" pitchFamily="18" charset="0"/>
              </a:rPr>
              <a:t>дітям про потенційну небезпеку, що може виникнути під час користування приладами, які живляться </a:t>
            </a:r>
            <a:r>
              <a:rPr lang="uk-UA" sz="3100" dirty="0" smtClean="0">
                <a:solidFill>
                  <a:srgbClr val="002060"/>
                </a:solidFill>
                <a:latin typeface="Times New Roman" panose="02020603050405020304" pitchFamily="18" charset="0"/>
                <a:cs typeface="Times New Roman" panose="02020603050405020304" pitchFamily="18" charset="0"/>
              </a:rPr>
              <a:t>електрострумом; </a:t>
            </a:r>
            <a:br>
              <a:rPr lang="uk-UA" sz="3100" dirty="0" smtClean="0">
                <a:solidFill>
                  <a:srgbClr val="002060"/>
                </a:solidFill>
                <a:latin typeface="Times New Roman" panose="02020603050405020304" pitchFamily="18" charset="0"/>
                <a:cs typeface="Times New Roman" panose="02020603050405020304" pitchFamily="18" charset="0"/>
              </a:rPr>
            </a:br>
            <a:r>
              <a:rPr lang="uk-UA" sz="3100" dirty="0" smtClean="0">
                <a:solidFill>
                  <a:srgbClr val="002060"/>
                </a:solidFill>
                <a:latin typeface="Times New Roman" panose="02020603050405020304" pitchFamily="18" charset="0"/>
                <a:cs typeface="Times New Roman" panose="02020603050405020304" pitchFamily="18" charset="0"/>
              </a:rPr>
              <a:t/>
            </a:r>
            <a:br>
              <a:rPr lang="uk-UA" sz="3100" dirty="0" smtClean="0">
                <a:solidFill>
                  <a:srgbClr val="002060"/>
                </a:solidFill>
                <a:latin typeface="Times New Roman" panose="02020603050405020304" pitchFamily="18" charset="0"/>
                <a:cs typeface="Times New Roman" panose="02020603050405020304" pitchFamily="18" charset="0"/>
              </a:rPr>
            </a:br>
            <a:r>
              <a:rPr lang="uk-UA" sz="3100" dirty="0" err="1" smtClean="0">
                <a:solidFill>
                  <a:srgbClr val="002060"/>
                </a:solidFill>
                <a:latin typeface="Times New Roman" panose="02020603050405020304" pitchFamily="18" charset="0"/>
                <a:cs typeface="Times New Roman" panose="02020603050405020304" pitchFamily="18" charset="0"/>
              </a:rPr>
              <a:t>-знайомити</a:t>
            </a:r>
            <a:r>
              <a:rPr lang="uk-UA" sz="3100" dirty="0" smtClean="0">
                <a:solidFill>
                  <a:srgbClr val="002060"/>
                </a:solidFill>
                <a:latin typeface="Times New Roman" panose="02020603050405020304" pitchFamily="18" charset="0"/>
                <a:cs typeface="Times New Roman" panose="02020603050405020304" pitchFamily="18" charset="0"/>
              </a:rPr>
              <a:t> </a:t>
            </a:r>
            <a:r>
              <a:rPr lang="uk-UA" sz="3100" dirty="0">
                <a:solidFill>
                  <a:srgbClr val="002060"/>
                </a:solidFill>
                <a:latin typeface="Times New Roman" panose="02020603050405020304" pitchFamily="18" charset="0"/>
                <a:cs typeface="Times New Roman" panose="02020603050405020304" pitchFamily="18" charset="0"/>
              </a:rPr>
              <a:t>з правилами безпечного поводження з технікою, пояснювати небезпеку забав біля </a:t>
            </a:r>
            <a:r>
              <a:rPr lang="uk-UA" sz="3100" dirty="0" smtClean="0">
                <a:solidFill>
                  <a:srgbClr val="002060"/>
                </a:solidFill>
                <a:latin typeface="Times New Roman" panose="02020603050405020304" pitchFamily="18" charset="0"/>
                <a:cs typeface="Times New Roman" panose="02020603050405020304" pitchFamily="18" charset="0"/>
              </a:rPr>
              <a:t>дороги</a:t>
            </a:r>
            <a:r>
              <a:rPr lang="uk-UA" sz="3100" dirty="0">
                <a:solidFill>
                  <a:srgbClr val="002060"/>
                </a:solidFill>
                <a:latin typeface="Times New Roman" panose="02020603050405020304" pitchFamily="18" charset="0"/>
                <a:cs typeface="Times New Roman" panose="02020603050405020304" pitchFamily="18" charset="0"/>
              </a:rPr>
              <a:t>;</a:t>
            </a:r>
            <a:r>
              <a:rPr lang="uk-UA" sz="3100" dirty="0" smtClean="0">
                <a:solidFill>
                  <a:srgbClr val="002060"/>
                </a:solidFill>
                <a:latin typeface="Times New Roman" panose="02020603050405020304" pitchFamily="18" charset="0"/>
                <a:cs typeface="Times New Roman" panose="02020603050405020304" pitchFamily="18" charset="0"/>
              </a:rPr>
              <a:t/>
            </a:r>
            <a:br>
              <a:rPr lang="uk-UA" sz="3100" dirty="0" smtClean="0">
                <a:solidFill>
                  <a:srgbClr val="002060"/>
                </a:solidFill>
                <a:latin typeface="Times New Roman" panose="02020603050405020304" pitchFamily="18" charset="0"/>
                <a:cs typeface="Times New Roman" panose="02020603050405020304" pitchFamily="18" charset="0"/>
              </a:rPr>
            </a:br>
            <a:r>
              <a:rPr lang="uk-UA" sz="3100" dirty="0" smtClean="0">
                <a:solidFill>
                  <a:srgbClr val="002060"/>
                </a:solidFill>
                <a:latin typeface="Times New Roman" panose="02020603050405020304" pitchFamily="18" charset="0"/>
                <a:cs typeface="Times New Roman" panose="02020603050405020304" pitchFamily="18" charset="0"/>
              </a:rPr>
              <a:t> </a:t>
            </a:r>
            <a:r>
              <a:rPr lang="uk-UA" sz="3100" dirty="0" smtClean="0">
                <a:solidFill>
                  <a:srgbClr val="002060"/>
                </a:solidFill>
                <a:latin typeface="Times New Roman" panose="02020603050405020304" pitchFamily="18" charset="0"/>
                <a:cs typeface="Times New Roman" panose="02020603050405020304" pitchFamily="18" charset="0"/>
              </a:rPr>
              <a:t/>
            </a:r>
            <a:br>
              <a:rPr lang="uk-UA" sz="3100" dirty="0" smtClean="0">
                <a:solidFill>
                  <a:srgbClr val="002060"/>
                </a:solidFill>
                <a:latin typeface="Times New Roman" panose="02020603050405020304" pitchFamily="18" charset="0"/>
                <a:cs typeface="Times New Roman" panose="02020603050405020304" pitchFamily="18" charset="0"/>
              </a:rPr>
            </a:br>
            <a:r>
              <a:rPr lang="uk-UA" sz="3100" dirty="0" smtClean="0">
                <a:solidFill>
                  <a:srgbClr val="002060"/>
                </a:solidFill>
                <a:latin typeface="Times New Roman" panose="02020603050405020304" pitchFamily="18" charset="0"/>
                <a:cs typeface="Times New Roman" panose="02020603050405020304" pitchFamily="18" charset="0"/>
              </a:rPr>
              <a:t>- </a:t>
            </a:r>
            <a:r>
              <a:rPr lang="uk-UA" sz="3100" dirty="0" smtClean="0">
                <a:solidFill>
                  <a:srgbClr val="002060"/>
                </a:solidFill>
                <a:latin typeface="Times New Roman" panose="02020603050405020304" pitchFamily="18" charset="0"/>
                <a:cs typeface="Times New Roman" panose="02020603050405020304" pitchFamily="18" charset="0"/>
              </a:rPr>
              <a:t>формувати </a:t>
            </a:r>
            <a:r>
              <a:rPr lang="uk-UA" sz="3100" dirty="0">
                <a:solidFill>
                  <a:srgbClr val="002060"/>
                </a:solidFill>
                <a:latin typeface="Times New Roman" panose="02020603050405020304" pitchFamily="18" charset="0"/>
                <a:cs typeface="Times New Roman" panose="02020603050405020304" pitchFamily="18" charset="0"/>
              </a:rPr>
              <a:t>знання про небезпеку користування гострими і й ріжучими предметами, дотримуватися правил безпечної поведінки з предметами побуту.</a:t>
            </a:r>
            <a:r>
              <a:rPr lang="ru-RU" dirty="0"/>
              <a:t/>
            </a:r>
            <a:br>
              <a:rPr lang="ru-RU" dirty="0"/>
            </a:br>
            <a:endParaRPr lang="uk-UA" dirty="0"/>
          </a:p>
        </p:txBody>
      </p:sp>
      <p:sp>
        <p:nvSpPr>
          <p:cNvPr id="5" name="Прямокутник 4"/>
          <p:cNvSpPr/>
          <p:nvPr/>
        </p:nvSpPr>
        <p:spPr>
          <a:xfrm>
            <a:off x="4459266" y="174886"/>
            <a:ext cx="6255387" cy="1077218"/>
          </a:xfrm>
          <a:prstGeom prst="rect">
            <a:avLst/>
          </a:prstGeom>
        </p:spPr>
        <p:txBody>
          <a:bodyPr wrap="square">
            <a:spAutoFit/>
          </a:bodyPr>
          <a:lstStyle/>
          <a:p>
            <a:r>
              <a:rPr lang="uk-UA"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Освітня програма для дітей від 2 до 7 років «Дитина» </a:t>
            </a:r>
            <a:r>
              <a:rPr lang="uk-UA"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(2020 рік) </a:t>
            </a:r>
            <a:endParaRPr lang="uk-UA"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8884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Заголовок 1"/>
          <p:cNvSpPr>
            <a:spLocks noGrp="1"/>
          </p:cNvSpPr>
          <p:nvPr>
            <p:ph type="ctrTitle"/>
          </p:nvPr>
        </p:nvSpPr>
        <p:spPr>
          <a:xfrm>
            <a:off x="139959" y="5438696"/>
            <a:ext cx="11912081" cy="2387600"/>
          </a:xfrm>
        </p:spPr>
        <p:txBody>
          <a:bodyPr>
            <a:normAutofit fontScale="90000"/>
          </a:bodyPr>
          <a:lstStyle/>
          <a:p>
            <a:r>
              <a:rPr lang="uk-UA" sz="3100" b="1" dirty="0" smtClean="0">
                <a:solidFill>
                  <a:srgbClr val="002060"/>
                </a:solidFill>
                <a:latin typeface="Times New Roman" panose="02020603050405020304" pitchFamily="18" charset="0"/>
                <a:cs typeface="Times New Roman" panose="02020603050405020304" pitchFamily="18" charset="0"/>
              </a:rPr>
              <a:t>Критерії оцінювання:</a:t>
            </a:r>
            <a:r>
              <a:rPr lang="ru-RU" sz="3100" dirty="0">
                <a:solidFill>
                  <a:srgbClr val="002060"/>
                </a:solidFill>
                <a:latin typeface="Times New Roman" panose="02020603050405020304" pitchFamily="18" charset="0"/>
                <a:cs typeface="Times New Roman" panose="02020603050405020304" pitchFamily="18" charset="0"/>
              </a:rPr>
              <a:t/>
            </a:r>
            <a:br>
              <a:rPr lang="ru-RU" sz="3100" dirty="0">
                <a:solidFill>
                  <a:srgbClr val="002060"/>
                </a:solidFill>
                <a:latin typeface="Times New Roman" panose="02020603050405020304" pitchFamily="18" charset="0"/>
                <a:cs typeface="Times New Roman" panose="02020603050405020304" pitchFamily="18" charset="0"/>
              </a:rPr>
            </a:br>
            <a:r>
              <a:rPr lang="ru-RU" sz="3100" dirty="0" smtClean="0">
                <a:solidFill>
                  <a:srgbClr val="002060"/>
                </a:solidFill>
                <a:latin typeface="Times New Roman" panose="02020603050405020304" pitchFamily="18" charset="0"/>
                <a:cs typeface="Times New Roman" panose="02020603050405020304" pitchFamily="18" charset="0"/>
              </a:rPr>
              <a:t>1.1.1.</a:t>
            </a:r>
            <a:r>
              <a:rPr lang="uk-UA" sz="3100" dirty="0" smtClean="0">
                <a:solidFill>
                  <a:srgbClr val="002060"/>
                </a:solidFill>
                <a:latin typeface="Times New Roman" panose="02020603050405020304" pitchFamily="18" charset="0"/>
                <a:cs typeface="Times New Roman" panose="02020603050405020304" pitchFamily="18" charset="0"/>
              </a:rPr>
              <a:t>Територія</a:t>
            </a:r>
            <a:r>
              <a:rPr lang="uk-UA" sz="3100" dirty="0">
                <a:solidFill>
                  <a:srgbClr val="002060"/>
                </a:solidFill>
                <a:latin typeface="Times New Roman" panose="02020603050405020304" pitchFamily="18" charset="0"/>
                <a:cs typeface="Times New Roman" panose="02020603050405020304" pitchFamily="18" charset="0"/>
              </a:rPr>
              <a:t>, будівлі та приміщення закладу дошкільної освіти мають належні умови, є безпечними і доступними.</a:t>
            </a:r>
            <a:r>
              <a:rPr lang="ru-RU" sz="3100" dirty="0">
                <a:solidFill>
                  <a:srgbClr val="002060"/>
                </a:solidFill>
                <a:latin typeface="Times New Roman" panose="02020603050405020304" pitchFamily="18" charset="0"/>
                <a:cs typeface="Times New Roman" panose="02020603050405020304" pitchFamily="18" charset="0"/>
              </a:rPr>
              <a:t/>
            </a:r>
            <a:br>
              <a:rPr lang="ru-RU" sz="3100" dirty="0">
                <a:solidFill>
                  <a:srgbClr val="002060"/>
                </a:solidFill>
                <a:latin typeface="Times New Roman" panose="02020603050405020304" pitchFamily="18" charset="0"/>
                <a:cs typeface="Times New Roman" panose="02020603050405020304" pitchFamily="18" charset="0"/>
              </a:rPr>
            </a:br>
            <a:r>
              <a:rPr lang="ru-RU" sz="3100" dirty="0" smtClean="0">
                <a:solidFill>
                  <a:srgbClr val="002060"/>
                </a:solidFill>
                <a:latin typeface="Times New Roman" panose="02020603050405020304" pitchFamily="18" charset="0"/>
                <a:cs typeface="Times New Roman" panose="02020603050405020304" pitchFamily="18" charset="0"/>
              </a:rPr>
              <a:t>1.1.2.</a:t>
            </a:r>
            <a:r>
              <a:rPr lang="uk-UA" sz="3100" dirty="0" smtClean="0">
                <a:solidFill>
                  <a:srgbClr val="002060"/>
                </a:solidFill>
                <a:latin typeface="Times New Roman" panose="02020603050405020304" pitchFamily="18" charset="0"/>
                <a:cs typeface="Times New Roman" panose="02020603050405020304" pitchFamily="18" charset="0"/>
              </a:rPr>
              <a:t>Заклад </a:t>
            </a:r>
            <a:r>
              <a:rPr lang="uk-UA" sz="3100" dirty="0">
                <a:solidFill>
                  <a:srgbClr val="002060"/>
                </a:solidFill>
                <a:latin typeface="Times New Roman" panose="02020603050405020304" pitchFamily="18" charset="0"/>
                <a:cs typeface="Times New Roman" panose="02020603050405020304" pitchFamily="18" charset="0"/>
              </a:rPr>
              <a:t>дошкільної освіти має приміщення з необхідним обладнанням для забезпечення освітнього процесу та життєдіяльності здобувачів дошкільної освіти відповідно до типу і та профілю закладу.</a:t>
            </a:r>
            <a:r>
              <a:rPr lang="ru-RU" sz="3100" dirty="0">
                <a:solidFill>
                  <a:srgbClr val="002060"/>
                </a:solidFill>
                <a:latin typeface="Times New Roman" panose="02020603050405020304" pitchFamily="18" charset="0"/>
                <a:cs typeface="Times New Roman" panose="02020603050405020304" pitchFamily="18" charset="0"/>
              </a:rPr>
              <a:t/>
            </a:r>
            <a:br>
              <a:rPr lang="ru-RU" sz="3100" dirty="0">
                <a:solidFill>
                  <a:srgbClr val="002060"/>
                </a:solidFill>
                <a:latin typeface="Times New Roman" panose="02020603050405020304" pitchFamily="18" charset="0"/>
                <a:cs typeface="Times New Roman" panose="02020603050405020304" pitchFamily="18" charset="0"/>
              </a:rPr>
            </a:br>
            <a:r>
              <a:rPr lang="ru-RU" sz="3100" dirty="0" smtClean="0">
                <a:solidFill>
                  <a:srgbClr val="002060"/>
                </a:solidFill>
                <a:latin typeface="Times New Roman" panose="02020603050405020304" pitchFamily="18" charset="0"/>
                <a:cs typeface="Times New Roman" panose="02020603050405020304" pitchFamily="18" charset="0"/>
              </a:rPr>
              <a:t>1.1.3.</a:t>
            </a:r>
            <a:r>
              <a:rPr lang="uk-UA" sz="3100" dirty="0" smtClean="0">
                <a:solidFill>
                  <a:srgbClr val="002060"/>
                </a:solidFill>
                <a:latin typeface="Times New Roman" panose="02020603050405020304" pitchFamily="18" charset="0"/>
                <a:cs typeface="Times New Roman" panose="02020603050405020304" pitchFamily="18" charset="0"/>
              </a:rPr>
              <a:t>Працівники </a:t>
            </a:r>
            <a:r>
              <a:rPr lang="uk-UA" sz="3100" dirty="0">
                <a:solidFill>
                  <a:srgbClr val="002060"/>
                </a:solidFill>
                <a:latin typeface="Times New Roman" panose="02020603050405020304" pitchFamily="18" charset="0"/>
                <a:cs typeface="Times New Roman" panose="02020603050405020304" pitchFamily="18" charset="0"/>
              </a:rPr>
              <a:t>закладу дошкільної освіти обізнані з вимогами охорони праці, безпеки життєдіяльності, пожежної безпеки, правилами поведінки в умовах надзвичайних ситуацій та дотримуються їх.</a:t>
            </a:r>
            <a:r>
              <a:rPr lang="ru-RU" sz="3100" dirty="0">
                <a:solidFill>
                  <a:srgbClr val="002060"/>
                </a:solidFill>
                <a:latin typeface="Times New Roman" panose="02020603050405020304" pitchFamily="18" charset="0"/>
                <a:cs typeface="Times New Roman" panose="02020603050405020304" pitchFamily="18" charset="0"/>
              </a:rPr>
              <a:t/>
            </a:r>
            <a:br>
              <a:rPr lang="ru-RU" sz="3100" dirty="0">
                <a:solidFill>
                  <a:srgbClr val="002060"/>
                </a:solidFill>
                <a:latin typeface="Times New Roman" panose="02020603050405020304" pitchFamily="18" charset="0"/>
                <a:cs typeface="Times New Roman" panose="02020603050405020304" pitchFamily="18" charset="0"/>
              </a:rPr>
            </a:br>
            <a:r>
              <a:rPr lang="ru-RU" sz="3100" dirty="0" smtClean="0">
                <a:solidFill>
                  <a:srgbClr val="002060"/>
                </a:solidFill>
                <a:latin typeface="Times New Roman" panose="02020603050405020304" pitchFamily="18" charset="0"/>
                <a:cs typeface="Times New Roman" panose="02020603050405020304" pitchFamily="18" charset="0"/>
              </a:rPr>
              <a:t>1.1.4.</a:t>
            </a:r>
            <a:r>
              <a:rPr lang="uk-UA" sz="3100" dirty="0" smtClean="0">
                <a:solidFill>
                  <a:srgbClr val="002060"/>
                </a:solidFill>
                <a:latin typeface="Times New Roman" panose="02020603050405020304" pitchFamily="18" charset="0"/>
                <a:cs typeface="Times New Roman" panose="02020603050405020304" pitchFamily="18" charset="0"/>
              </a:rPr>
              <a:t>У </a:t>
            </a:r>
            <a:r>
              <a:rPr lang="uk-UA" sz="3100" dirty="0">
                <a:solidFill>
                  <a:srgbClr val="002060"/>
                </a:solidFill>
                <a:latin typeface="Times New Roman" panose="02020603050405020304" pitchFamily="18" charset="0"/>
                <a:cs typeface="Times New Roman" panose="02020603050405020304" pitchFamily="18" charset="0"/>
              </a:rPr>
              <a:t>закладі дошкільної освіти створено умови для якісного харчування здобувачів дошкільної освіти.</a:t>
            </a:r>
            <a:r>
              <a:rPr lang="ru-RU" sz="3100" dirty="0">
                <a:solidFill>
                  <a:srgbClr val="002060"/>
                </a:solidFill>
                <a:latin typeface="Times New Roman" panose="02020603050405020304" pitchFamily="18" charset="0"/>
                <a:cs typeface="Times New Roman" panose="02020603050405020304" pitchFamily="18" charset="0"/>
              </a:rPr>
              <a:t/>
            </a:r>
            <a:br>
              <a:rPr lang="ru-RU" sz="3100" dirty="0">
                <a:solidFill>
                  <a:srgbClr val="002060"/>
                </a:solidFill>
                <a:latin typeface="Times New Roman" panose="02020603050405020304" pitchFamily="18" charset="0"/>
                <a:cs typeface="Times New Roman" panose="02020603050405020304" pitchFamily="18" charset="0"/>
              </a:rPr>
            </a:br>
            <a:r>
              <a:rPr lang="ru-RU" sz="3100" dirty="0" smtClean="0">
                <a:solidFill>
                  <a:srgbClr val="002060"/>
                </a:solidFill>
                <a:latin typeface="Times New Roman" panose="02020603050405020304" pitchFamily="18" charset="0"/>
                <a:cs typeface="Times New Roman" panose="02020603050405020304" pitchFamily="18" charset="0"/>
              </a:rPr>
              <a:t>1.1.5.</a:t>
            </a:r>
            <a:r>
              <a:rPr lang="uk-UA" sz="3100" dirty="0" smtClean="0">
                <a:solidFill>
                  <a:srgbClr val="002060"/>
                </a:solidFill>
                <a:latin typeface="Times New Roman" panose="02020603050405020304" pitchFamily="18" charset="0"/>
                <a:cs typeface="Times New Roman" panose="02020603050405020304" pitchFamily="18" charset="0"/>
              </a:rPr>
              <a:t>У </a:t>
            </a:r>
            <a:r>
              <a:rPr lang="uk-UA" sz="3100" dirty="0">
                <a:solidFill>
                  <a:srgbClr val="002060"/>
                </a:solidFill>
                <a:latin typeface="Times New Roman" panose="02020603050405020304" pitchFamily="18" charset="0"/>
                <a:cs typeface="Times New Roman" panose="02020603050405020304" pitchFamily="18" charset="0"/>
              </a:rPr>
              <a:t>закладі дошкільної освіти створено умови для фізичного розвитку та зміцнення здоров’я здобувачів дошкільної освіти.</a:t>
            </a:r>
            <a:r>
              <a:rPr lang="ru-RU" dirty="0">
                <a:solidFill>
                  <a:srgbClr val="002060"/>
                </a:solidFill>
              </a:rPr>
              <a:t/>
            </a:r>
            <a:br>
              <a:rPr lang="ru-RU" dirty="0">
                <a:solidFill>
                  <a:srgbClr val="002060"/>
                </a:solidFill>
              </a:rPr>
            </a:br>
            <a:r>
              <a:rPr lang="uk-UA" dirty="0">
                <a:solidFill>
                  <a:srgbClr val="002060"/>
                </a:solidFill>
              </a:rPr>
              <a:t> </a:t>
            </a:r>
            <a:r>
              <a:rPr lang="ru-RU" dirty="0">
                <a:solidFill>
                  <a:srgbClr val="002060"/>
                </a:solidFill>
              </a:rPr>
              <a:t/>
            </a:r>
            <a:br>
              <a:rPr lang="ru-RU" dirty="0">
                <a:solidFill>
                  <a:srgbClr val="002060"/>
                </a:solidFill>
              </a:rPr>
            </a:br>
            <a:endParaRPr lang="uk-UA" dirty="0">
              <a:solidFill>
                <a:srgbClr val="002060"/>
              </a:solidFill>
            </a:endParaRPr>
          </a:p>
        </p:txBody>
      </p:sp>
      <p:sp>
        <p:nvSpPr>
          <p:cNvPr id="3" name="Прямокутник 2"/>
          <p:cNvSpPr/>
          <p:nvPr/>
        </p:nvSpPr>
        <p:spPr>
          <a:xfrm>
            <a:off x="429208" y="174886"/>
            <a:ext cx="11961845" cy="1077218"/>
          </a:xfrm>
          <a:prstGeom prst="rect">
            <a:avLst/>
          </a:prstGeom>
        </p:spPr>
        <p:txBody>
          <a:bodyPr wrap="square">
            <a:spAutoFit/>
          </a:bodyPr>
          <a:lstStyle/>
          <a:p>
            <a:pPr algn="ctr"/>
            <a:r>
              <a:rPr lang="uk-UA"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Методичний посібник –</a:t>
            </a:r>
            <a:r>
              <a:rPr lang="uk-UA" sz="3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uk-UA"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порадник </a:t>
            </a:r>
            <a:endParaRPr lang="uk-UA" sz="3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uk-UA" sz="3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uk-UA"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Як створити внутрішню систему забезпечення якості освіти</a:t>
            </a:r>
            <a:r>
              <a:rPr lang="uk-UA" sz="3200"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uk-UA"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5862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Заголовок 1"/>
          <p:cNvSpPr>
            <a:spLocks noGrp="1"/>
          </p:cNvSpPr>
          <p:nvPr>
            <p:ph type="ctrTitle"/>
          </p:nvPr>
        </p:nvSpPr>
        <p:spPr>
          <a:xfrm>
            <a:off x="4366726" y="4363259"/>
            <a:ext cx="7268547" cy="2387600"/>
          </a:xfrm>
        </p:spPr>
        <p:txBody>
          <a:bodyPr>
            <a:noAutofit/>
          </a:bodyPr>
          <a:lstStyle/>
          <a:p>
            <a:r>
              <a:rPr lang="uk-UA" sz="3200" b="1" dirty="0">
                <a:solidFill>
                  <a:srgbClr val="002060"/>
                </a:solidFill>
                <a:latin typeface="Times New Roman" panose="02020603050405020304" pitchFamily="18" charset="0"/>
                <a:cs typeface="Times New Roman" panose="02020603050405020304" pitchFamily="18" charset="0"/>
              </a:rPr>
              <a:t>Закон України «Про освіту»</a:t>
            </a:r>
            <a:r>
              <a:rPr lang="uk-UA" sz="3200" dirty="0">
                <a:solidFill>
                  <a:srgbClr val="002060"/>
                </a:solidFill>
                <a:latin typeface="Times New Roman" panose="02020603050405020304" pitchFamily="18" charset="0"/>
                <a:cs typeface="Times New Roman" panose="02020603050405020304" pitchFamily="18" charset="0"/>
              </a:rPr>
              <a:t> </a:t>
            </a:r>
            <a:r>
              <a:rPr lang="uk-UA" sz="3200" dirty="0" smtClean="0">
                <a:latin typeface="Times New Roman" panose="02020603050405020304" pitchFamily="18" charset="0"/>
                <a:cs typeface="Times New Roman" panose="02020603050405020304" pitchFamily="18" charset="0"/>
              </a:rPr>
              <a:t/>
            </a:r>
            <a:br>
              <a:rPr lang="uk-UA" sz="3200" dirty="0" smtClean="0">
                <a:latin typeface="Times New Roman" panose="02020603050405020304" pitchFamily="18" charset="0"/>
                <a:cs typeface="Times New Roman" panose="02020603050405020304" pitchFamily="18" charset="0"/>
              </a:rPr>
            </a:br>
            <a:r>
              <a:rPr lang="uk-UA" sz="3200" dirty="0" smtClean="0">
                <a:latin typeface="Times New Roman" panose="02020603050405020304" pitchFamily="18" charset="0"/>
                <a:cs typeface="Times New Roman" panose="02020603050405020304" pitchFamily="18" charset="0"/>
              </a:rPr>
              <a:t>«</a:t>
            </a:r>
            <a:r>
              <a:rPr lang="uk-UA" sz="2800" dirty="0" smtClean="0">
                <a:solidFill>
                  <a:srgbClr val="002060"/>
                </a:solidFill>
                <a:latin typeface="Times New Roman" panose="02020603050405020304" pitchFamily="18" charset="0"/>
                <a:cs typeface="Times New Roman" panose="02020603050405020304" pitchFamily="18" charset="0"/>
              </a:rPr>
              <a:t>Безпечне освітнє середовище –це сукупність </a:t>
            </a:r>
            <a:r>
              <a:rPr lang="uk-UA" sz="2800" dirty="0">
                <a:solidFill>
                  <a:srgbClr val="002060"/>
                </a:solidFill>
                <a:latin typeface="Times New Roman" panose="02020603050405020304" pitchFamily="18" charset="0"/>
                <a:cs typeface="Times New Roman" panose="02020603050405020304" pitchFamily="18" charset="0"/>
              </a:rPr>
              <a:t>умов у закладі освіти, що унеможливлюють заподіяння учасникам освітнього процесу фізичної, майнової та/або моральної шкоди, зокрема внаслідок недотримання вимог санітарних, протипожежних та/або будівельних норм і правил, законодавства щодо </a:t>
            </a:r>
            <a:r>
              <a:rPr lang="uk-UA" sz="2800" dirty="0" err="1">
                <a:solidFill>
                  <a:srgbClr val="002060"/>
                </a:solidFill>
                <a:latin typeface="Times New Roman" panose="02020603050405020304" pitchFamily="18" charset="0"/>
                <a:cs typeface="Times New Roman" panose="02020603050405020304" pitchFamily="18" charset="0"/>
              </a:rPr>
              <a:t>кібербезпеки</a:t>
            </a:r>
            <a:r>
              <a:rPr lang="uk-UA" sz="2800" dirty="0">
                <a:solidFill>
                  <a:srgbClr val="002060"/>
                </a:solidFill>
                <a:latin typeface="Times New Roman" panose="02020603050405020304" pitchFamily="18" charset="0"/>
                <a:cs typeface="Times New Roman" panose="02020603050405020304" pitchFamily="18" charset="0"/>
              </a:rPr>
              <a:t>, захисту персональних даних, безпечності та якості харчових продуктів та/або надання неякісних послуг з харчування, шляхом фізичного та/або психологічного насильства, експлуатації, дискримінації за будь-якою ознакою, приниження честі, гідності, ділової репутації (зокрема шляхом </a:t>
            </a:r>
            <a:r>
              <a:rPr lang="uk-UA" sz="2800" dirty="0" err="1">
                <a:solidFill>
                  <a:srgbClr val="002060"/>
                </a:solidFill>
                <a:latin typeface="Times New Roman" panose="02020603050405020304" pitchFamily="18" charset="0"/>
                <a:cs typeface="Times New Roman" panose="02020603050405020304" pitchFamily="18" charset="0"/>
              </a:rPr>
              <a:t>булінгу</a:t>
            </a:r>
            <a:r>
              <a:rPr lang="uk-UA" sz="2800" dirty="0">
                <a:solidFill>
                  <a:srgbClr val="002060"/>
                </a:solidFill>
                <a:latin typeface="Times New Roman" panose="02020603050405020304" pitchFamily="18" charset="0"/>
                <a:cs typeface="Times New Roman" panose="02020603050405020304" pitchFamily="18" charset="0"/>
              </a:rPr>
              <a:t> (цькування</a:t>
            </a:r>
            <a:r>
              <a:rPr lang="uk-UA" sz="2800" dirty="0" smtClean="0">
                <a:solidFill>
                  <a:srgbClr val="002060"/>
                </a:solidFill>
                <a:latin typeface="Times New Roman" panose="02020603050405020304" pitchFamily="18" charset="0"/>
                <a:cs typeface="Times New Roman" panose="02020603050405020304" pitchFamily="18" charset="0"/>
              </a:rPr>
              <a:t>).» </a:t>
            </a:r>
            <a:br>
              <a:rPr lang="uk-UA" sz="2800" dirty="0" smtClean="0">
                <a:solidFill>
                  <a:srgbClr val="002060"/>
                </a:solidFill>
                <a:latin typeface="Times New Roman" panose="02020603050405020304" pitchFamily="18" charset="0"/>
                <a:cs typeface="Times New Roman" panose="02020603050405020304" pitchFamily="18" charset="0"/>
              </a:rPr>
            </a:br>
            <a:r>
              <a:rPr lang="uk-UA" sz="2800" dirty="0" smtClean="0">
                <a:solidFill>
                  <a:srgbClr val="002060"/>
                </a:solidFill>
                <a:latin typeface="Times New Roman" panose="02020603050405020304" pitchFamily="18" charset="0"/>
                <a:cs typeface="Times New Roman" panose="02020603050405020304" pitchFamily="18" charset="0"/>
              </a:rPr>
              <a:t>(</a:t>
            </a:r>
            <a:r>
              <a:rPr lang="uk-UA" sz="2800" b="1" i="1" dirty="0" smtClean="0">
                <a:solidFill>
                  <a:srgbClr val="002060"/>
                </a:solidFill>
                <a:latin typeface="Times New Roman" panose="02020603050405020304" pitchFamily="18" charset="0"/>
                <a:cs typeface="Times New Roman" panose="02020603050405020304" pitchFamily="18" charset="0"/>
              </a:rPr>
              <a:t>Розділ </a:t>
            </a:r>
            <a:r>
              <a:rPr lang="uk-UA" sz="2800" b="1" i="1" dirty="0">
                <a:solidFill>
                  <a:srgbClr val="002060"/>
                </a:solidFill>
                <a:latin typeface="Times New Roman" panose="02020603050405020304" pitchFamily="18" charset="0"/>
                <a:cs typeface="Times New Roman" panose="02020603050405020304" pitchFamily="18" charset="0"/>
              </a:rPr>
              <a:t>1 стаття 1</a:t>
            </a:r>
            <a:r>
              <a:rPr lang="uk-UA" sz="2800" dirty="0">
                <a:solidFill>
                  <a:srgbClr val="002060"/>
                </a:solidFill>
                <a:latin typeface="Times New Roman" panose="02020603050405020304" pitchFamily="18" charset="0"/>
                <a:cs typeface="Times New Roman" panose="02020603050405020304" pitchFamily="18" charset="0"/>
              </a:rPr>
              <a:t>).</a:t>
            </a:r>
          </a:p>
        </p:txBody>
      </p:sp>
      <p:pic>
        <p:nvPicPr>
          <p:cNvPr id="9" name="Рисунок 8" descr="Інтернет-магазин юридичної літератури Юрліт, Купити закони та кодекси з  доставкою по Україні Новою Поштою,"/>
          <p:cNvPicPr/>
          <p:nvPr/>
        </p:nvPicPr>
        <p:blipFill rotWithShape="1">
          <a:blip r:embed="rId3" cstate="email">
            <a:extLst>
              <a:ext uri="{28A0092B-C50C-407E-A947-70E740481C1C}">
                <a14:useLocalDpi xmlns:a14="http://schemas.microsoft.com/office/drawing/2010/main"/>
              </a:ext>
            </a:extLst>
          </a:blip>
          <a:srcRect r="-334"/>
          <a:stretch/>
        </p:blipFill>
        <p:spPr bwMode="auto">
          <a:xfrm>
            <a:off x="647399" y="1300938"/>
            <a:ext cx="3071928" cy="425612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1417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Заголовок 1"/>
          <p:cNvSpPr>
            <a:spLocks noGrp="1"/>
          </p:cNvSpPr>
          <p:nvPr>
            <p:ph type="ctrTitle"/>
          </p:nvPr>
        </p:nvSpPr>
        <p:spPr>
          <a:xfrm>
            <a:off x="7178349" y="3117365"/>
            <a:ext cx="4603102" cy="2387600"/>
          </a:xfrm>
        </p:spPr>
        <p:txBody>
          <a:bodyPr>
            <a:normAutofit fontScale="90000"/>
          </a:bodyPr>
          <a:lstStyle/>
          <a:p>
            <a:r>
              <a:rPr lang="uk-UA" sz="3600" b="1" dirty="0" smtClean="0">
                <a:solidFill>
                  <a:srgbClr val="002060"/>
                </a:solidFill>
                <a:latin typeface="Times New Roman" panose="02020603050405020304" pitchFamily="18" charset="0"/>
                <a:cs typeface="Times New Roman" panose="02020603050405020304" pitchFamily="18" charset="0"/>
              </a:rPr>
              <a:t>Закон України</a:t>
            </a:r>
            <a:br>
              <a:rPr lang="uk-UA" sz="3600" b="1" dirty="0" smtClean="0">
                <a:solidFill>
                  <a:srgbClr val="002060"/>
                </a:solidFill>
                <a:latin typeface="Times New Roman" panose="02020603050405020304" pitchFamily="18" charset="0"/>
                <a:cs typeface="Times New Roman" panose="02020603050405020304" pitchFamily="18" charset="0"/>
              </a:rPr>
            </a:br>
            <a:r>
              <a:rPr lang="uk-UA" sz="3600" b="1" dirty="0" smtClean="0">
                <a:solidFill>
                  <a:srgbClr val="002060"/>
                </a:solidFill>
                <a:latin typeface="Times New Roman" panose="02020603050405020304" pitchFamily="18" charset="0"/>
                <a:cs typeface="Times New Roman" panose="02020603050405020304" pitchFamily="18" charset="0"/>
              </a:rPr>
              <a:t> </a:t>
            </a:r>
            <a:r>
              <a:rPr lang="uk-UA" sz="3600" b="1" dirty="0">
                <a:solidFill>
                  <a:srgbClr val="002060"/>
                </a:solidFill>
                <a:latin typeface="Times New Roman" panose="02020603050405020304" pitchFamily="18" charset="0"/>
                <a:cs typeface="Times New Roman" panose="02020603050405020304" pitchFamily="18" charset="0"/>
              </a:rPr>
              <a:t>«Про охорону </a:t>
            </a:r>
            <a:r>
              <a:rPr lang="uk-UA" sz="3600" b="1" dirty="0" smtClean="0">
                <a:solidFill>
                  <a:srgbClr val="002060"/>
                </a:solidFill>
                <a:latin typeface="Times New Roman" panose="02020603050405020304" pitchFamily="18" charset="0"/>
                <a:cs typeface="Times New Roman" panose="02020603050405020304" pitchFamily="18" charset="0"/>
              </a:rPr>
              <a:t>дитинства»</a:t>
            </a:r>
            <a:r>
              <a:rPr lang="uk-UA" sz="2800" b="1" dirty="0" smtClean="0">
                <a:solidFill>
                  <a:srgbClr val="002060"/>
                </a:solidFill>
                <a:latin typeface="Times New Roman" panose="02020603050405020304" pitchFamily="18" charset="0"/>
                <a:cs typeface="Times New Roman" panose="02020603050405020304" pitchFamily="18" charset="0"/>
              </a:rPr>
              <a:t/>
            </a:r>
            <a:br>
              <a:rPr lang="uk-UA" sz="2800" b="1" dirty="0" smtClean="0">
                <a:solidFill>
                  <a:srgbClr val="002060"/>
                </a:solidFill>
                <a:latin typeface="Times New Roman" panose="02020603050405020304" pitchFamily="18" charset="0"/>
                <a:cs typeface="Times New Roman" panose="02020603050405020304" pitchFamily="18" charset="0"/>
              </a:rPr>
            </a:br>
            <a:r>
              <a:rPr lang="uk-UA" sz="3100" dirty="0" smtClean="0">
                <a:solidFill>
                  <a:srgbClr val="002060"/>
                </a:solidFill>
                <a:latin typeface="Times New Roman" panose="02020603050405020304" pitchFamily="18" charset="0"/>
                <a:cs typeface="Times New Roman" panose="02020603050405020304" pitchFamily="18" charset="0"/>
              </a:rPr>
              <a:t>визначає </a:t>
            </a:r>
            <a:r>
              <a:rPr lang="uk-UA" sz="3100" dirty="0">
                <a:solidFill>
                  <a:srgbClr val="002060"/>
                </a:solidFill>
                <a:latin typeface="Times New Roman" panose="02020603050405020304" pitchFamily="18" charset="0"/>
                <a:cs typeface="Times New Roman" panose="02020603050405020304" pitchFamily="18" charset="0"/>
              </a:rPr>
              <a:t>захист дітей, які перебувають у зоні воєнних дій і збройних конфліктів та дітей, які постраждали внаслідок воєнних дій і збройних </a:t>
            </a:r>
            <a:r>
              <a:rPr lang="uk-UA" sz="3100" dirty="0" smtClean="0">
                <a:solidFill>
                  <a:srgbClr val="002060"/>
                </a:solidFill>
                <a:latin typeface="Times New Roman" panose="02020603050405020304" pitchFamily="18" charset="0"/>
                <a:cs typeface="Times New Roman" panose="02020603050405020304" pitchFamily="18" charset="0"/>
              </a:rPr>
              <a:t>конфліктів</a:t>
            </a:r>
            <a:br>
              <a:rPr lang="uk-UA" sz="3100" dirty="0" smtClean="0">
                <a:solidFill>
                  <a:srgbClr val="002060"/>
                </a:solidFill>
                <a:latin typeface="Times New Roman" panose="02020603050405020304" pitchFamily="18" charset="0"/>
                <a:cs typeface="Times New Roman" panose="02020603050405020304" pitchFamily="18" charset="0"/>
              </a:rPr>
            </a:br>
            <a:r>
              <a:rPr lang="uk-UA" sz="3100" dirty="0" smtClean="0">
                <a:solidFill>
                  <a:srgbClr val="002060"/>
                </a:solidFill>
                <a:latin typeface="Times New Roman" panose="02020603050405020304" pitchFamily="18" charset="0"/>
                <a:cs typeface="Times New Roman" panose="02020603050405020304" pitchFamily="18" charset="0"/>
              </a:rPr>
              <a:t>(</a:t>
            </a:r>
            <a:r>
              <a:rPr lang="uk-UA" sz="3100" b="1" i="1" dirty="0" smtClean="0">
                <a:solidFill>
                  <a:srgbClr val="002060"/>
                </a:solidFill>
                <a:latin typeface="Times New Roman" panose="02020603050405020304" pitchFamily="18" charset="0"/>
                <a:cs typeface="Times New Roman" panose="02020603050405020304" pitchFamily="18" charset="0"/>
              </a:rPr>
              <a:t>Стаття 30-1)</a:t>
            </a:r>
            <a:r>
              <a:rPr lang="uk-UA" sz="3100" dirty="0">
                <a:solidFill>
                  <a:srgbClr val="002060"/>
                </a:solidFill>
                <a:latin typeface="Times New Roman" panose="02020603050405020304" pitchFamily="18" charset="0"/>
                <a:cs typeface="Times New Roman" panose="02020603050405020304" pitchFamily="18" charset="0"/>
              </a:rPr>
              <a:t/>
            </a:r>
            <a:br>
              <a:rPr lang="uk-UA" sz="3100" dirty="0">
                <a:solidFill>
                  <a:srgbClr val="002060"/>
                </a:solidFill>
                <a:latin typeface="Times New Roman" panose="02020603050405020304" pitchFamily="18" charset="0"/>
                <a:cs typeface="Times New Roman" panose="02020603050405020304" pitchFamily="18" charset="0"/>
              </a:rPr>
            </a:br>
            <a:endParaRPr lang="uk-UA" sz="3100"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399" y="1250302"/>
            <a:ext cx="5349551" cy="4012163"/>
          </a:xfrm>
          <a:prstGeom prst="rect">
            <a:avLst/>
          </a:prstGeom>
        </p:spPr>
      </p:pic>
    </p:spTree>
    <p:extLst>
      <p:ext uri="{BB962C8B-B14F-4D97-AF65-F5344CB8AC3E}">
        <p14:creationId xmlns:p14="http://schemas.microsoft.com/office/powerpoint/2010/main" val="3648984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634</Words>
  <Application>Microsoft Office PowerPoint</Application>
  <PresentationFormat>Произвольный</PresentationFormat>
  <Paragraphs>39</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Інструктивно-методичний онлайн-семінар  вихователів – методистів ЗДО Вінницької МТГ  20 квітня 2023; 11.00</vt:lpstr>
      <vt:lpstr>Одним із пріоритетних завдань дошкільної освіти є збереження та зміцнення фізичного і психічного здоров’я вихованців</vt:lpstr>
      <vt:lpstr>Презентация PowerPoint</vt:lpstr>
      <vt:lpstr> Базовий компонент дошкільної освіти в Україні (2021р)               зазначає, що серед цінностей дошкільної освіти є цінування життя та благополуччя як вміння плекати, підтримувати та створювати сприятливі умови для себе та інших у безпечному середовищі в природному, предметному та соціальному оточенні.  </vt:lpstr>
      <vt:lpstr>Питання безпеки відноситься до здоров’язбережувальної компетентності, яка визначається  як здатність дитини до застосування навичок здоров’язбережувальної поведінки відповідно до наявної життєвої ситуації; дотримання основ здорового способу життя, збереження та зміцнення здоров’я у повсякденній життєдіяльності. </vt:lpstr>
      <vt:lpstr>«Екопростір розвитку дитини» розділ «Організація життєдіяльності дитини»   - надавати  дитині елементарні знання про електроприлади; -розповідати дітям про потенційну небезпеку, що може виникнути під час користування приладами, які живляться електрострумом;   -знайомити з правилами безпечного поводження з технікою, пояснювати небезпеку забав біля дороги;   - формувати знання про небезпеку користування гострими і й ріжучими предметами, дотримуватися правил безпечної поведінки з предметами побуту. </vt:lpstr>
      <vt:lpstr>Критерії оцінювання: 1.1.1.Територія, будівлі та приміщення закладу дошкільної освіти мають належні умови, є безпечними і доступними. 1.1.2.Заклад дошкільної освіти має приміщення з необхідним обладнанням для забезпечення освітнього процесу та життєдіяльності здобувачів дошкільної освіти відповідно до типу і та профілю закладу. 1.1.3.Працівники закладу дошкільної освіти обізнані з вимогами охорони праці, безпеки життєдіяльності, пожежної безпеки, правилами поведінки в умовах надзвичайних ситуацій та дотримуються їх. 1.1.4.У закладі дошкільної освіти створено умови для якісного харчування здобувачів дошкільної освіти. 1.1.5.У закладі дошкільної освіти створено умови для фізичного розвитку та зміцнення здоров’я здобувачів дошкільної освіти.   </vt:lpstr>
      <vt:lpstr>Закон України «Про освіту»  «Безпечне освітнє середовище –це сукупність умов у закладі освіти, що унеможливлюють заподіяння учасникам освітнього процесу фізичної, майнової та/або моральної шкоди, зокрема внаслідок недотримання вимог санітарних, протипожежних та/або будівельних норм і правил, законодавства щодо кібербезпеки, захисту персональних даних, безпечності та якості харчових продуктів та/або надання неякісних послуг з харчування, шляхом фізичного та/або психологічного насильства, експлуатації, дискримінації за будь-якою ознакою, приниження честі, гідності, ділової репутації (зокрема шляхом булінгу (цькування).»  (Розділ 1 стаття 1).</vt:lpstr>
      <vt:lpstr>Закон України  «Про охорону дитинства» визначає захист дітей, які перебувають у зоні воєнних дій і збройних конфліктів та дітей, які постраждали внаслідок воєнних дій і збройних конфліктів (Стаття 30-1) </vt:lpstr>
      <vt:lpstr>Кодекс цивільного захисту України  регулює відносини, пов’язані із захистом населення, територій, навколишнього природного середовища та майна від надзвичайних ситуацій, реагуванням на них, функціонуванням єдиної державної системи цивільного захисту та визначає повноваження органів державної влади (стаття1),  завдання і обов’язки суб’єктів господарювання  (стаття 20).</vt:lpstr>
      <vt:lpstr>Санітарний регламент  для дошкільних навчальних закладів, затверджений наказом Міністерства охорони здоров’я України від 24.03.2016 №234, визначає санітарно-епідеміологічні вимоги до дошкільних навчальних закладів усіх форм власності, виконання яких дозволяє створити нешкідливі умови розвитку, виховання, навчання дітей, режим роботи, умови для фізичного розвитку та зміцнення здоров’я дітей.</vt:lpstr>
      <vt:lpstr> Положення про організацію роботи з охорони праці та безпеки життєдіяльності учасників освітнього процесу в установах і закладах освіти  ( наказ Міністерства освіти і науки України від 26.12.2017 № 1669)  Положення про порядок проведення навчання і перевірки знань з питань охорони праці в закладах, установах, організаціях, підприємствах, підпорядкованих Міністерству освіти і науки України,  (наказ Міністерства освіти і науки України від 18.04.2006 №304)  Положення  про функціональну підсистему навчання дітей дошкільного віку, учнів та студентів діям у надзвичайних ситуаціях (з питань безпеки життєдіяльності) єдиної державної системи цивільного захисту  (наказ Міністерства освіти і науки України №1400 від 21.11.2016)  Положення про порядок розслідування нещасних випадків, що сталися під час навчально-виховного процесу в навчальних закладах                (наказ Міністерства освіти і науки України  31.08.2001 № 616).</vt:lpstr>
      <vt:lpstr> В  Методичних рекомендаціях                              щодо проведення просвітницької роботи з учасниками освітнього процесу в закладах дошкільної освіти з питань уникнення  враження мінами, вибухонебезпечними предметами та ознайомлення з правилами поводження в надзвичайних ситуаціях                                                    (лист МОН від 25.04.2022 № 1/4428-22)                                             звертається увага на контроль за переміщенням дітей за межами будівель;  обов’язковість  обстеження  території, де проходять прогулянки, з метою виявлення вибухонебезпечних та підозрілих предметів; пояснення дітям, про небезпеку, яку несуть незнайомі предмети, покинуті іграшки;  роз’яснювальну роботу щодо безпечної поведінки в умовах воєнного стану з використанням різних форм організації освітньої діяльності.</vt:lpstr>
      <vt:lpstr>«Про окремі питання діяльності закладів дошкільної освіти у 2022/2023 н. р.»                                 (Лист МОН від 27.07. 2022 № 1/8504-22)  акцентує увагу на заходах безпеки, серед яких: - наявність у кожному закладі освіти планів евакуації та обладнаного укриття для всіх учасників освітнього процесу; - проведення тренувань відповідно до алгоритму дій у разі оголошення сигналу повітряної тривоги або іншої надзвичайної ситуації; - проведення з працівниками закладу занять за темами: збереження життя та здоров’я в умовах війни та надзвичайних ситуацій, надання домедичної допомоги; - інформування батьків про створення безпечних умов для організації освітнього процесу. </vt:lpstr>
      <vt:lpstr>«Про організацію укриття працівників та дітей у закладах освіти»                         (лист ДСНС України від 14.06.2022 N 03-1870/162-2) В ньому надаються рекомендації щодо організації укриття в об’єктах фонду захисних споруд цивільного захисту закладів освіти.        </vt:lpstr>
      <vt:lpstr>Презентация PowerPoint</vt:lpstr>
      <vt:lpstr>Основні завдання Концепції: -створення безпечної інфраструктури закладів освіти (облаштування існуючих та будівництво нових захисних споруд, забезпечення мінімальних вимог для належної організації освітнього процесу в них, забезпечення пожежної та техногенної  безпеки, охорона закладів освіти із залученням поліції охорони, встановлення тривожної сигналізації, удосконалення нормативно-правової бази у сфері цивільного захисту тощо);</vt:lpstr>
      <vt:lpstr> -ефективне попередження та протидія негативним безпековим явищам в освітньому середовищі                               (посилення поліцейської присутності у закладах освіти, запровадження системи раннього попередження та евакуації учасників освітнього процесу у разі небезпеки, впровадження алгоритму дій у разі виникнення небезпечних ситуацій, трансформація психологічної служби тощо); </vt:lpstr>
      <vt:lpstr>- формування компетентностей безпеки в учасників освітнього процесу                                               (організація системного навчання діям в умовах надзвичайних ситуацій, перегляд та актуалізація освітніх програм з питань безпеки життєдіяльності, цивільного захисту та домедичної допомоги, запровадження обов'язкового підвищення кваліфікації, рівня обізнаності працівників закладів освіти з безпекових питань); - організація безпечного підвезення  учнів та педагогів закладів загальної середньої освіти. </vt:lpstr>
      <vt:lpstr>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kindergarten</dc:creator>
  <cp:lastModifiedBy>Пользователь</cp:lastModifiedBy>
  <cp:revision>59</cp:revision>
  <dcterms:created xsi:type="dcterms:W3CDTF">2023-04-12T14:07:13Z</dcterms:created>
  <dcterms:modified xsi:type="dcterms:W3CDTF">2023-04-25T09:17:05Z</dcterms:modified>
</cp:coreProperties>
</file>